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7"/>
  </p:notesMasterIdLst>
  <p:sldIdLst>
    <p:sldId id="335" r:id="rId2"/>
    <p:sldId id="336" r:id="rId3"/>
    <p:sldId id="337" r:id="rId4"/>
    <p:sldId id="338" r:id="rId5"/>
    <p:sldId id="339" r:id="rId6"/>
    <p:sldId id="340" r:id="rId7"/>
    <p:sldId id="341" r:id="rId8"/>
    <p:sldId id="342" r:id="rId9"/>
    <p:sldId id="343" r:id="rId10"/>
    <p:sldId id="344" r:id="rId11"/>
    <p:sldId id="345" r:id="rId12"/>
    <p:sldId id="267" r:id="rId13"/>
    <p:sldId id="268" r:id="rId14"/>
    <p:sldId id="269" r:id="rId15"/>
    <p:sldId id="346" r:id="rId16"/>
    <p:sldId id="347" r:id="rId17"/>
    <p:sldId id="348" r:id="rId18"/>
    <p:sldId id="270" r:id="rId19"/>
    <p:sldId id="271" r:id="rId20"/>
    <p:sldId id="349" r:id="rId21"/>
    <p:sldId id="272" r:id="rId22"/>
    <p:sldId id="273" r:id="rId23"/>
    <p:sldId id="350" r:id="rId24"/>
    <p:sldId id="351" r:id="rId25"/>
    <p:sldId id="275" r:id="rId26"/>
    <p:sldId id="276" r:id="rId27"/>
    <p:sldId id="277" r:id="rId28"/>
    <p:sldId id="278" r:id="rId29"/>
    <p:sldId id="279" r:id="rId30"/>
    <p:sldId id="352" r:id="rId31"/>
    <p:sldId id="354" r:id="rId32"/>
    <p:sldId id="355" r:id="rId33"/>
    <p:sldId id="357" r:id="rId34"/>
    <p:sldId id="358" r:id="rId35"/>
    <p:sldId id="359" r:id="rId36"/>
    <p:sldId id="283" r:id="rId37"/>
    <p:sldId id="284" r:id="rId38"/>
    <p:sldId id="360" r:id="rId39"/>
    <p:sldId id="361" r:id="rId40"/>
    <p:sldId id="285" r:id="rId41"/>
    <p:sldId id="286" r:id="rId42"/>
    <p:sldId id="362" r:id="rId43"/>
    <p:sldId id="363" r:id="rId44"/>
    <p:sldId id="364" r:id="rId45"/>
    <p:sldId id="365" r:id="rId46"/>
    <p:sldId id="366" r:id="rId47"/>
    <p:sldId id="367" r:id="rId48"/>
    <p:sldId id="289" r:id="rId49"/>
    <p:sldId id="368" r:id="rId50"/>
    <p:sldId id="369" r:id="rId51"/>
    <p:sldId id="290" r:id="rId52"/>
    <p:sldId id="370" r:id="rId53"/>
    <p:sldId id="371" r:id="rId54"/>
    <p:sldId id="372" r:id="rId55"/>
    <p:sldId id="291" r:id="rId56"/>
    <p:sldId id="292" r:id="rId57"/>
    <p:sldId id="293" r:id="rId58"/>
    <p:sldId id="294" r:id="rId59"/>
    <p:sldId id="374" r:id="rId60"/>
    <p:sldId id="376" r:id="rId61"/>
    <p:sldId id="377" r:id="rId62"/>
    <p:sldId id="378" r:id="rId63"/>
    <p:sldId id="379" r:id="rId64"/>
    <p:sldId id="380" r:id="rId65"/>
    <p:sldId id="381" r:id="rId66"/>
    <p:sldId id="299" r:id="rId67"/>
    <p:sldId id="300" r:id="rId68"/>
    <p:sldId id="382" r:id="rId69"/>
    <p:sldId id="384" r:id="rId70"/>
    <p:sldId id="385" r:id="rId71"/>
    <p:sldId id="301" r:id="rId72"/>
    <p:sldId id="302" r:id="rId73"/>
    <p:sldId id="386" r:id="rId74"/>
    <p:sldId id="387" r:id="rId75"/>
    <p:sldId id="388" r:id="rId76"/>
    <p:sldId id="389" r:id="rId77"/>
    <p:sldId id="390" r:id="rId78"/>
    <p:sldId id="391" r:id="rId79"/>
    <p:sldId id="393" r:id="rId80"/>
    <p:sldId id="394" r:id="rId81"/>
    <p:sldId id="395" r:id="rId82"/>
    <p:sldId id="396" r:id="rId83"/>
    <p:sldId id="397" r:id="rId84"/>
    <p:sldId id="398" r:id="rId85"/>
    <p:sldId id="399" r:id="rId86"/>
    <p:sldId id="400" r:id="rId87"/>
    <p:sldId id="401" r:id="rId88"/>
    <p:sldId id="402" r:id="rId89"/>
    <p:sldId id="314" r:id="rId90"/>
    <p:sldId id="315" r:id="rId91"/>
    <p:sldId id="316" r:id="rId92"/>
    <p:sldId id="403" r:id="rId93"/>
    <p:sldId id="317" r:id="rId94"/>
    <p:sldId id="318" r:id="rId95"/>
    <p:sldId id="404" r:id="rId96"/>
    <p:sldId id="405" r:id="rId97"/>
    <p:sldId id="406" r:id="rId98"/>
    <p:sldId id="407" r:id="rId99"/>
    <p:sldId id="408" r:id="rId100"/>
    <p:sldId id="409" r:id="rId101"/>
    <p:sldId id="410" r:id="rId102"/>
    <p:sldId id="411" r:id="rId103"/>
    <p:sldId id="412" r:id="rId104"/>
    <p:sldId id="413" r:id="rId105"/>
    <p:sldId id="414" r:id="rId106"/>
    <p:sldId id="415" r:id="rId107"/>
    <p:sldId id="417" r:id="rId108"/>
    <p:sldId id="418" r:id="rId109"/>
    <p:sldId id="419" r:id="rId110"/>
    <p:sldId id="421" r:id="rId111"/>
    <p:sldId id="422" r:id="rId112"/>
    <p:sldId id="423" r:id="rId113"/>
    <p:sldId id="322" r:id="rId114"/>
    <p:sldId id="323" r:id="rId115"/>
    <p:sldId id="324" r:id="rId116"/>
    <p:sldId id="325" r:id="rId117"/>
    <p:sldId id="326" r:id="rId118"/>
    <p:sldId id="426" r:id="rId119"/>
    <p:sldId id="427" r:id="rId120"/>
    <p:sldId id="428" r:id="rId121"/>
    <p:sldId id="327" r:id="rId122"/>
    <p:sldId id="328" r:id="rId123"/>
    <p:sldId id="329" r:id="rId124"/>
    <p:sldId id="330" r:id="rId125"/>
    <p:sldId id="331" r:id="rId126"/>
    <p:sldId id="429" r:id="rId127"/>
    <p:sldId id="430" r:id="rId128"/>
    <p:sldId id="431" r:id="rId129"/>
    <p:sldId id="432" r:id="rId130"/>
    <p:sldId id="433" r:id="rId131"/>
    <p:sldId id="434" r:id="rId132"/>
    <p:sldId id="332" r:id="rId133"/>
    <p:sldId id="333" r:id="rId134"/>
    <p:sldId id="334" r:id="rId135"/>
    <p:sldId id="435" r:id="rId136"/>
  </p:sldIdLst>
  <p:sldSz cx="9144000" cy="6858000" type="screen4x3"/>
  <p:notesSz cx="6858000" cy="9144000"/>
  <p:photoAlbum/>
  <p:custDataLst>
    <p:tags r:id="rId138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9691" autoAdjust="0"/>
    <p:restoredTop sz="94660"/>
  </p:normalViewPr>
  <p:slideViewPr>
    <p:cSldViewPr>
      <p:cViewPr varScale="1">
        <p:scale>
          <a:sx n="70" d="100"/>
          <a:sy n="70" d="100"/>
        </p:scale>
        <p:origin x="720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tags" Target="tags/tag1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presProps" Target="pres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tableStyles" Target="tableStyle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2024C3-ABB8-4E90-95DD-60BAB8EFEE94}" type="datetimeFigureOut">
              <a:rPr lang="en-US" smtClean="0"/>
              <a:pPr/>
              <a:t>4/17/2022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B9DFFE-9FBB-4C1E-A86C-251AC4A9017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1706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B9DFFE-9FBB-4C1E-A86C-251AC4A90178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5715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6AD63-E130-4865-98E4-0F0DD415E20A}" type="datetime1">
              <a:rPr lang="en-US" smtClean="0"/>
              <a:pPr/>
              <a:t>4/17/2022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Ltd. All rights reserved.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CA0AB-6207-4C27-8E4A-C1591199587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6385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B621A-1733-4348-92BF-163F2D9A1E00}" type="datetime1">
              <a:rPr lang="en-US" smtClean="0"/>
              <a:pPr/>
              <a:t>4/17/2022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Ltd. All rights reserved.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CA0AB-6207-4C27-8E4A-C1591199587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9214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5360E-29FC-418D-ACB0-E735D79BAE54}" type="datetime1">
              <a:rPr lang="en-US" smtClean="0"/>
              <a:pPr/>
              <a:t>4/17/2022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Ltd. All rights reserved.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CA0AB-6207-4C27-8E4A-C1591199587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9474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7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6559A3B-732A-44FC-A6AD-0D432CA36381}" type="datetime1">
              <a:rPr lang="en-US" smtClean="0"/>
              <a:pPr>
                <a:defRPr/>
              </a:pPr>
              <a:t>4/17/2022</a:t>
            </a:fld>
            <a:endParaRPr lang="en-US" dirty="0"/>
          </a:p>
        </p:txBody>
      </p:sp>
      <p:sp>
        <p:nvSpPr>
          <p:cNvPr id="5" name="Footer Placeholder 21"/>
          <p:cNvSpPr>
            <a:spLocks noGrp="1"/>
          </p:cNvSpPr>
          <p:nvPr>
            <p:ph type="ftr" sz="quarter" idx="11"/>
          </p:nvPr>
        </p:nvSpPr>
        <p:spPr>
          <a:xfrm>
            <a:off x="2209800" y="6356352"/>
            <a:ext cx="4800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© 2016 Pearson Education, Ltd. All rights reserved.</a:t>
            </a:r>
          </a:p>
        </p:txBody>
      </p:sp>
      <p:sp>
        <p:nvSpPr>
          <p:cNvPr id="6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E59C1D9-EFB3-4A1C-ABB1-14D9D597B0C7}" type="slidenum">
              <a:rPr lang="en-US" altLang="en-US" smtClean="0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906997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C854D-FCA0-4E10-8F20-361056117692}" type="datetime1">
              <a:rPr lang="en-US" smtClean="0"/>
              <a:pPr/>
              <a:t>4/17/2022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Ltd. All rights reserved.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CA0AB-6207-4C27-8E4A-C1591199587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6810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F5E87-E660-45B3-A260-13783ED5FE72}" type="datetime1">
              <a:rPr lang="en-US" smtClean="0"/>
              <a:pPr/>
              <a:t>4/17/2022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Ltd. All rights reserved.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CA0AB-6207-4C27-8E4A-C1591199587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6729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F2BF4D-E999-4594-8C6F-5295D72A280B}" type="datetime1">
              <a:rPr lang="en-US" smtClean="0"/>
              <a:pPr/>
              <a:t>4/17/2022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Ltd. All rights reserved.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CA0AB-6207-4C27-8E4A-C1591199587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1746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3A80E-B3AD-492A-8AAC-237AEE22A32C}" type="datetime1">
              <a:rPr lang="en-US" smtClean="0"/>
              <a:pPr/>
              <a:t>4/17/2022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Ltd. All rights reserved.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CA0AB-6207-4C27-8E4A-C1591199587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7138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85862-C936-44DD-B563-EAAEA3EE7119}" type="datetime1">
              <a:rPr lang="en-US" smtClean="0"/>
              <a:pPr/>
              <a:t>4/17/2022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Ltd. All rights reserved.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CA0AB-6207-4C27-8E4A-C1591199587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2025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A3F03-1AFD-4C63-ADE9-EBC6C8D3139B}" type="datetime1">
              <a:rPr lang="en-US" smtClean="0"/>
              <a:pPr/>
              <a:t>4/17/2022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Ltd. All rights reserved.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CA0AB-6207-4C27-8E4A-C1591199587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8751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67692-7505-44DB-BA74-CD2D1CCFABF9}" type="datetime1">
              <a:rPr lang="en-US" smtClean="0"/>
              <a:pPr/>
              <a:t>4/17/2022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Ltd. All rights reserved.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CA0AB-6207-4C27-8E4A-C1591199587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60946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D490D-782D-482F-A94C-4D675AD5E373}" type="datetime1">
              <a:rPr lang="en-US" smtClean="0"/>
              <a:pPr/>
              <a:t>4/17/2022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Ltd. All rights reserved.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CA0AB-6207-4C27-8E4A-C1591199587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1199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127A30-2D28-4B80-A7ED-9D86A2ECEFE6}" type="datetime1">
              <a:rPr lang="en-US" smtClean="0"/>
              <a:pPr/>
              <a:t>4/17/2022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5600" y="6356350"/>
            <a:ext cx="3352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© 2016 Pearson Education, Ltd. All rights reserved.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4CA0AB-6207-4C27-8E4A-C1591199587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3407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dt="0"/>
  <p:txStyles>
    <p:titleStyle>
      <a:lvl1pPr algn="ctr" defTabSz="914400" rtl="0" eaLnBrk="1" latinLnBrk="0" hangingPunct="1">
        <a:spcBef>
          <a:spcPct val="0"/>
        </a:spcBef>
        <a:buNone/>
        <a:defRPr sz="4400" b="0" i="0" u="none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b="0" i="0" u="none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1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Chapter 7</a:t>
            </a:r>
            <a:br>
              <a:rPr lang="en-US" dirty="0"/>
            </a:br>
            <a:r>
              <a:rPr lang="en-US" dirty="0"/>
              <a:t>C Pointers</a:t>
            </a:r>
          </a:p>
        </p:txBody>
      </p:sp>
      <p:sp>
        <p:nvSpPr>
          <p:cNvPr id="10243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R="0"/>
            <a:r>
              <a:rPr lang="en-US" altLang="en-US" dirty="0"/>
              <a:t>C How to Program, 8/e, GE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895600" y="6356350"/>
            <a:ext cx="4343400" cy="365125"/>
          </a:xfrm>
        </p:spPr>
        <p:txBody>
          <a:bodyPr/>
          <a:lstStyle/>
          <a:p>
            <a:pPr>
              <a:defRPr/>
            </a:pPr>
            <a:r>
              <a:rPr lang="en-US" dirty="0"/>
              <a:t>© 2016 Pearson Education, Ltd.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0423043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4278"/>
            <a:ext cx="8229600" cy="639762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Calibri" panose="020F0502020204030204" pitchFamily="34" charset="0"/>
              </a:rPr>
              <a:t>7.3  </a:t>
            </a:r>
            <a:r>
              <a:rPr lang="en-US" dirty="0">
                <a:solidFill>
                  <a:srgbClr val="3380E6"/>
                </a:solidFill>
                <a:latin typeface="Calibri" panose="020F0502020204030204" pitchFamily="34" charset="0"/>
              </a:rPr>
              <a:t>Pointer Operators (Cont.)</a:t>
            </a:r>
          </a:p>
        </p:txBody>
      </p:sp>
      <p:sp>
        <p:nvSpPr>
          <p:cNvPr id="25603" name="Text Placeholder 2"/>
          <p:cNvSpPr>
            <a:spLocks noGrp="1"/>
          </p:cNvSpPr>
          <p:nvPr>
            <p:ph type="body" idx="1"/>
          </p:nvPr>
        </p:nvSpPr>
        <p:spPr>
          <a:xfrm>
            <a:off x="228600" y="914400"/>
            <a:ext cx="8839200" cy="4525963"/>
          </a:xfrm>
        </p:spPr>
        <p:txBody>
          <a:bodyPr>
            <a:normAutofit fontScale="92500" lnSpcReduction="20000"/>
          </a:bodyPr>
          <a:lstStyle/>
          <a:p>
            <a:pPr marL="109537" indent="0" algn="just" eaLnBrk="1" hangingPunct="1">
              <a:buFont typeface="Wingdings 3" panose="05040102010807070707" pitchFamily="18" charset="2"/>
              <a:buNone/>
              <a:defRPr/>
            </a:pPr>
            <a:r>
              <a:rPr lang="en-US" b="1" i="1" dirty="0">
                <a:solidFill>
                  <a:srgbClr val="000000"/>
                </a:solidFill>
                <a:latin typeface="Cambria" panose="02040503050406030204" pitchFamily="18" charset="0"/>
              </a:rPr>
              <a:t>The Indirection (</a:t>
            </a:r>
            <a:r>
              <a:rPr lang="en-US" sz="24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*</a:t>
            </a:r>
            <a:r>
              <a:rPr lang="en-US" b="1" i="1" dirty="0">
                <a:solidFill>
                  <a:srgbClr val="000000"/>
                </a:solidFill>
                <a:latin typeface="Cambria" panose="02040503050406030204" pitchFamily="18" charset="0"/>
              </a:rPr>
              <a:t>) Operator</a:t>
            </a:r>
          </a:p>
          <a:p>
            <a:pPr algn="just" eaLnBrk="1" hangingPunct="1">
              <a:defRPr/>
            </a:pPr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</a:rPr>
              <a:t>The unary 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*</a:t>
            </a:r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</a:rPr>
              <a:t> operator, commonly referred to as the </a:t>
            </a:r>
            <a:r>
              <a:rPr lang="en-US" b="1" dirty="0">
                <a:solidFill>
                  <a:srgbClr val="0000FF"/>
                </a:solidFill>
                <a:latin typeface="Cambria" panose="02040503050406030204" pitchFamily="18" charset="0"/>
              </a:rPr>
              <a:t>indirection operator</a:t>
            </a:r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</a:rPr>
              <a:t> or </a:t>
            </a:r>
            <a:r>
              <a:rPr lang="en-US" b="1" dirty="0">
                <a:solidFill>
                  <a:srgbClr val="0000FF"/>
                </a:solidFill>
                <a:latin typeface="Cambria" panose="02040503050406030204" pitchFamily="18" charset="0"/>
              </a:rPr>
              <a:t>dereferencing operator</a:t>
            </a:r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</a:rPr>
              <a:t>, </a:t>
            </a:r>
            <a:r>
              <a:rPr 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returns the </a:t>
            </a:r>
            <a:r>
              <a:rPr lang="en-US" i="1" u="sng" dirty="0">
                <a:solidFill>
                  <a:srgbClr val="000000"/>
                </a:solidFill>
                <a:latin typeface="Cambria" panose="02040503050406030204" pitchFamily="18" charset="0"/>
              </a:rPr>
              <a:t>value</a:t>
            </a:r>
            <a:r>
              <a:rPr 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 of the object</a:t>
            </a:r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</a:rPr>
              <a:t> to which its operand (i.e., a </a:t>
            </a:r>
            <a:r>
              <a:rPr 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pointer) points</a:t>
            </a:r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 eaLnBrk="1" hangingPunct="1">
              <a:defRPr/>
            </a:pPr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</a:rPr>
              <a:t>For example, the statement</a:t>
            </a:r>
          </a:p>
          <a:p>
            <a:pPr marL="914400" lvl="2" indent="0" algn="just" eaLnBrk="1" hangingPunct="1">
              <a:buNone/>
              <a:defRPr/>
            </a:pP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printf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b="1" dirty="0">
                <a:solidFill>
                  <a:srgbClr val="128AFF"/>
                </a:solidFill>
                <a:latin typeface="Consolas" panose="020B0609020204030204" pitchFamily="49" charset="0"/>
              </a:rPr>
              <a:t>"%d"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, *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yPtr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just" eaLnBrk="1" hangingPunct="1">
              <a:buFont typeface="Wingdings 3" panose="05040102010807070707" pitchFamily="18" charset="2"/>
              <a:buNone/>
              <a:defRPr/>
            </a:pPr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</a:rPr>
              <a:t>	prints the </a:t>
            </a:r>
            <a:r>
              <a:rPr 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value of variable </a:t>
            </a:r>
            <a:r>
              <a:rPr lang="en-US" u="sng" dirty="0">
                <a:solidFill>
                  <a:srgbClr val="000000"/>
                </a:solidFill>
                <a:latin typeface="Consolas" panose="020B0609020204030204" pitchFamily="49" charset="0"/>
              </a:rPr>
              <a:t>y</a:t>
            </a:r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</a:rPr>
              <a:t>, namely 5. </a:t>
            </a:r>
          </a:p>
          <a:p>
            <a:pPr algn="just" eaLnBrk="1" hangingPunct="1">
              <a:defRPr/>
            </a:pPr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</a:rPr>
              <a:t>Using 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*</a:t>
            </a:r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</a:rPr>
              <a:t> in this manner is called </a:t>
            </a:r>
            <a:r>
              <a:rPr lang="en-US" b="1" dirty="0">
                <a:solidFill>
                  <a:srgbClr val="0000FF"/>
                </a:solidFill>
                <a:latin typeface="Cambria" panose="02040503050406030204" pitchFamily="18" charset="0"/>
              </a:rPr>
              <a:t>dereferencing a pointer</a:t>
            </a:r>
            <a:r>
              <a:rPr lang="en-US" b="1" dirty="0">
                <a:solidFill>
                  <a:srgbClr val="000000"/>
                </a:solidFill>
                <a:latin typeface="Cambria" panose="02040503050406030204" pitchFamily="18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</a:p>
        </p:txBody>
      </p:sp>
      <p:pic>
        <p:nvPicPr>
          <p:cNvPr id="5" name="Picture 1" descr="chtp8_07_Page_10">
            <a:extLst>
              <a:ext uri="{FF2B5EF4-FFF2-40B4-BE49-F238E27FC236}">
                <a16:creationId xmlns:a16="http://schemas.microsoft.com/office/drawing/2014/main" xmlns="" id="{1492911B-A00B-46D2-AB07-5284C7064F87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8" t="5555" r="3631" b="73334"/>
          <a:stretch/>
        </p:blipFill>
        <p:spPr>
          <a:xfrm>
            <a:off x="990948" y="5257800"/>
            <a:ext cx="7162104" cy="126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7950817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66855"/>
            <a:ext cx="8229600" cy="487362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Calibri" panose="020F0502020204030204" pitchFamily="34" charset="0"/>
              </a:rPr>
              <a:t>7.10  </a:t>
            </a:r>
            <a:r>
              <a:rPr lang="en-US" dirty="0">
                <a:solidFill>
                  <a:srgbClr val="3380E6"/>
                </a:solidFill>
                <a:latin typeface="Calibri" panose="020F0502020204030204" pitchFamily="34" charset="0"/>
              </a:rPr>
              <a:t>Arrays of Pointers (Cont.)</a:t>
            </a:r>
          </a:p>
        </p:txBody>
      </p:sp>
      <p:sp>
        <p:nvSpPr>
          <p:cNvPr id="149507" name="Text Placeholder 2"/>
          <p:cNvSpPr>
            <a:spLocks noGrp="1"/>
          </p:cNvSpPr>
          <p:nvPr>
            <p:ph type="body" idx="1"/>
          </p:nvPr>
        </p:nvSpPr>
        <p:spPr>
          <a:xfrm>
            <a:off x="152400" y="914400"/>
            <a:ext cx="8839199" cy="5518152"/>
          </a:xfrm>
        </p:spPr>
        <p:txBody>
          <a:bodyPr>
            <a:normAutofit/>
          </a:bodyPr>
          <a:lstStyle/>
          <a:p>
            <a:pPr marL="0" lvl="0" indent="0" algn="ctr">
              <a:lnSpc>
                <a:spcPct val="90000"/>
              </a:lnSpc>
              <a:buNone/>
            </a:pPr>
            <a:r>
              <a:rPr lang="en-US" altLang="en-US" sz="1900" b="1" dirty="0">
                <a:solidFill>
                  <a:srgbClr val="0000FF"/>
                </a:solidFill>
                <a:latin typeface="Consolas" panose="020B0609020204030204" pitchFamily="49" charset="0"/>
              </a:rPr>
              <a:t>const char</a:t>
            </a:r>
            <a:r>
              <a:rPr lang="en-US" altLang="en-US" sz="1900" b="1" dirty="0">
                <a:solidFill>
                  <a:srgbClr val="000000"/>
                </a:solidFill>
                <a:latin typeface="Consolas" panose="020B0609020204030204" pitchFamily="49" charset="0"/>
              </a:rPr>
              <a:t> *suit[</a:t>
            </a:r>
            <a:r>
              <a:rPr lang="en-US" altLang="en-US" sz="1900" b="1" dirty="0">
                <a:solidFill>
                  <a:srgbClr val="128AFF"/>
                </a:solidFill>
                <a:latin typeface="Consolas" panose="020B0609020204030204" pitchFamily="49" charset="0"/>
              </a:rPr>
              <a:t>4</a:t>
            </a:r>
            <a:r>
              <a:rPr lang="en-US" altLang="en-US" sz="1900" b="1" dirty="0">
                <a:solidFill>
                  <a:srgbClr val="000000"/>
                </a:solidFill>
                <a:latin typeface="Consolas" panose="020B0609020204030204" pitchFamily="49" charset="0"/>
              </a:rPr>
              <a:t>] = {</a:t>
            </a:r>
            <a:r>
              <a:rPr lang="en-US" altLang="en-US" sz="1900" b="1" dirty="0">
                <a:solidFill>
                  <a:srgbClr val="128AFF"/>
                </a:solidFill>
                <a:latin typeface="Consolas" panose="020B0609020204030204" pitchFamily="49" charset="0"/>
              </a:rPr>
              <a:t>"Hearts"</a:t>
            </a:r>
            <a:r>
              <a:rPr lang="en-US" altLang="en-US" sz="19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en-US" sz="1900" b="1" dirty="0">
                <a:solidFill>
                  <a:srgbClr val="128AFF"/>
                </a:solidFill>
                <a:latin typeface="Consolas" panose="020B0609020204030204" pitchFamily="49" charset="0"/>
              </a:rPr>
              <a:t>"Diamonds"</a:t>
            </a:r>
            <a:r>
              <a:rPr lang="en-US" altLang="en-US" sz="19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en-US" sz="1900" b="1" dirty="0">
                <a:solidFill>
                  <a:srgbClr val="128AFF"/>
                </a:solidFill>
                <a:latin typeface="Consolas" panose="020B0609020204030204" pitchFamily="49" charset="0"/>
              </a:rPr>
              <a:t>"Clubs"</a:t>
            </a:r>
            <a:r>
              <a:rPr lang="en-US" altLang="en-US" sz="19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en-US" sz="1900" b="1" dirty="0">
                <a:solidFill>
                  <a:srgbClr val="128AFF"/>
                </a:solidFill>
                <a:latin typeface="Consolas" panose="020B0609020204030204" pitchFamily="49" charset="0"/>
              </a:rPr>
              <a:t>"Spades"</a:t>
            </a:r>
            <a:r>
              <a:rPr lang="en-US" altLang="en-US" sz="1900" b="1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  <a:endParaRPr lang="tr-TR" altLang="en-US" sz="250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algn="just" eaLnBrk="1" hangingPunct="1"/>
            <a:r>
              <a:rPr lang="en-US" alt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The </a:t>
            </a:r>
            <a:r>
              <a:rPr lang="en-US" altLang="en-US" sz="2600" b="1" dirty="0">
                <a:solidFill>
                  <a:srgbClr val="000000"/>
                </a:solidFill>
                <a:latin typeface="Consolas" panose="020B0609020204030204" pitchFamily="49" charset="0"/>
              </a:rPr>
              <a:t>suit[4]</a:t>
            </a:r>
            <a:r>
              <a:rPr lang="en-US" alt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 portion of the definition indicates an </a:t>
            </a:r>
            <a:r>
              <a:rPr lang="en-US" altLang="en-US" sz="2600" u="sng" dirty="0">
                <a:solidFill>
                  <a:srgbClr val="000000"/>
                </a:solidFill>
                <a:latin typeface="Cambria" panose="02040503050406030204" pitchFamily="18" charset="0"/>
              </a:rPr>
              <a:t>array of 4 elements</a:t>
            </a:r>
            <a:r>
              <a:rPr lang="en-US" alt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 eaLnBrk="1" hangingPunct="1"/>
            <a:r>
              <a:rPr lang="en-US" alt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The </a:t>
            </a:r>
            <a:r>
              <a:rPr lang="en-US" altLang="en-US" sz="2600" b="1" dirty="0">
                <a:solidFill>
                  <a:srgbClr val="0000FF"/>
                </a:solidFill>
                <a:latin typeface="Consolas" panose="020B0609020204030204" pitchFamily="49" charset="0"/>
              </a:rPr>
              <a:t>char *</a:t>
            </a:r>
            <a:r>
              <a:rPr lang="en-US" alt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 portion of the </a:t>
            </a:r>
            <a:r>
              <a:rPr lang="en-US" altLang="en-US" sz="2600" u="sng" dirty="0">
                <a:solidFill>
                  <a:srgbClr val="000000"/>
                </a:solidFill>
                <a:latin typeface="Cambria" panose="02040503050406030204" pitchFamily="18" charset="0"/>
              </a:rPr>
              <a:t>declaration</a:t>
            </a:r>
            <a:r>
              <a:rPr lang="en-US" alt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 indicates that </a:t>
            </a:r>
            <a:r>
              <a:rPr lang="en-US" altLang="en-US" sz="2600" u="sng" dirty="0">
                <a:solidFill>
                  <a:srgbClr val="000000"/>
                </a:solidFill>
                <a:latin typeface="Cambria" panose="02040503050406030204" pitchFamily="18" charset="0"/>
              </a:rPr>
              <a:t>each element of array</a:t>
            </a:r>
            <a:r>
              <a:rPr lang="en-US" alt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2600" b="1" dirty="0">
                <a:solidFill>
                  <a:srgbClr val="000000"/>
                </a:solidFill>
                <a:latin typeface="Consolas" panose="020B0609020204030204" pitchFamily="49" charset="0"/>
              </a:rPr>
              <a:t>suit</a:t>
            </a:r>
            <a:r>
              <a:rPr lang="en-US" alt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 is of type “</a:t>
            </a:r>
            <a:r>
              <a:rPr lang="en-US" altLang="en-US" sz="2600" b="1" u="sng" dirty="0">
                <a:solidFill>
                  <a:srgbClr val="000000"/>
                </a:solidFill>
                <a:latin typeface="Cambria" panose="02040503050406030204" pitchFamily="18" charset="0"/>
              </a:rPr>
              <a:t>pointer to </a:t>
            </a:r>
            <a:r>
              <a:rPr lang="en-US" altLang="en-US" sz="2600" b="1" u="sng" dirty="0">
                <a:solidFill>
                  <a:srgbClr val="000000"/>
                </a:solidFill>
                <a:latin typeface="Consolas" panose="020B0609020204030204" pitchFamily="49" charset="0"/>
              </a:rPr>
              <a:t>char</a:t>
            </a:r>
            <a:r>
              <a:rPr lang="en-US" alt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.”</a:t>
            </a:r>
          </a:p>
          <a:p>
            <a:pPr algn="just" eaLnBrk="1" hangingPunct="1"/>
            <a:r>
              <a:rPr lang="en-US" alt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Qualifier </a:t>
            </a:r>
            <a:r>
              <a:rPr lang="en-US" altLang="en-US" sz="2600" b="1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alt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 indicates that the </a:t>
            </a:r>
            <a:r>
              <a:rPr lang="en-US" altLang="en-US" sz="2600" u="sng" dirty="0">
                <a:solidFill>
                  <a:srgbClr val="000000"/>
                </a:solidFill>
                <a:latin typeface="Cambria" panose="02040503050406030204" pitchFamily="18" charset="0"/>
              </a:rPr>
              <a:t>strings pointed to</a:t>
            </a:r>
            <a:r>
              <a:rPr lang="en-US" alt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 by </a:t>
            </a:r>
            <a:r>
              <a:rPr lang="en-US" altLang="en-US" sz="2600" u="sng" dirty="0">
                <a:solidFill>
                  <a:srgbClr val="000000"/>
                </a:solidFill>
                <a:latin typeface="Cambria" panose="02040503050406030204" pitchFamily="18" charset="0"/>
              </a:rPr>
              <a:t>each element pointer</a:t>
            </a:r>
            <a:r>
              <a:rPr lang="en-US" alt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 will </a:t>
            </a:r>
            <a:r>
              <a:rPr lang="en-US" altLang="en-US" sz="2600" u="sng" dirty="0">
                <a:solidFill>
                  <a:srgbClr val="000000"/>
                </a:solidFill>
                <a:latin typeface="Cambria" panose="02040503050406030204" pitchFamily="18" charset="0"/>
              </a:rPr>
              <a:t>not be modified</a:t>
            </a:r>
            <a:r>
              <a:rPr lang="en-US" alt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 eaLnBrk="1" hangingPunct="1"/>
            <a:r>
              <a:rPr lang="en-US" alt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The </a:t>
            </a:r>
            <a:r>
              <a:rPr lang="en-US" altLang="en-US" sz="2600" u="sng" dirty="0">
                <a:solidFill>
                  <a:srgbClr val="000000"/>
                </a:solidFill>
                <a:latin typeface="Cambria" panose="02040503050406030204" pitchFamily="18" charset="0"/>
              </a:rPr>
              <a:t>four values</a:t>
            </a:r>
            <a:r>
              <a:rPr lang="en-US" alt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 to be placed in the </a:t>
            </a:r>
            <a:r>
              <a:rPr lang="en-US" altLang="en-US" sz="2600" u="sng" dirty="0">
                <a:solidFill>
                  <a:srgbClr val="000000"/>
                </a:solidFill>
                <a:latin typeface="Cambria" panose="02040503050406030204" pitchFamily="18" charset="0"/>
              </a:rPr>
              <a:t>array</a:t>
            </a:r>
            <a:r>
              <a:rPr lang="en-US" alt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 are </a:t>
            </a:r>
            <a:r>
              <a:rPr lang="en-US" altLang="en-US" sz="2600" dirty="0">
                <a:solidFill>
                  <a:srgbClr val="000000"/>
                </a:solidFill>
                <a:latin typeface="Consolas" panose="020B0609020204030204" pitchFamily="49" charset="0"/>
              </a:rPr>
              <a:t>"Hearts"</a:t>
            </a:r>
            <a:r>
              <a:rPr lang="en-US" alt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, </a:t>
            </a:r>
            <a:r>
              <a:rPr lang="en-US" altLang="en-US" sz="2600" dirty="0">
                <a:solidFill>
                  <a:srgbClr val="000000"/>
                </a:solidFill>
                <a:latin typeface="Consolas" panose="020B0609020204030204" pitchFamily="49" charset="0"/>
              </a:rPr>
              <a:t>"Diamonds"</a:t>
            </a:r>
            <a:r>
              <a:rPr lang="en-US" alt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, </a:t>
            </a:r>
            <a:r>
              <a:rPr lang="en-US" altLang="en-US" sz="2600" dirty="0">
                <a:solidFill>
                  <a:srgbClr val="000000"/>
                </a:solidFill>
                <a:latin typeface="Consolas" panose="020B0609020204030204" pitchFamily="49" charset="0"/>
              </a:rPr>
              <a:t>"Clubs"</a:t>
            </a:r>
            <a:r>
              <a:rPr lang="en-US" alt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 and </a:t>
            </a:r>
            <a:r>
              <a:rPr lang="en-US" altLang="en-US" sz="2600" dirty="0">
                <a:solidFill>
                  <a:srgbClr val="000000"/>
                </a:solidFill>
                <a:latin typeface="Consolas" panose="020B0609020204030204" pitchFamily="49" charset="0"/>
              </a:rPr>
              <a:t>"Spades"</a:t>
            </a:r>
            <a:r>
              <a:rPr lang="en-US" alt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 eaLnBrk="1" hangingPunct="1"/>
            <a:r>
              <a:rPr lang="en-US" alt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Each is </a:t>
            </a:r>
            <a:r>
              <a:rPr lang="en-US" altLang="en-US" sz="2600" u="sng" dirty="0">
                <a:solidFill>
                  <a:srgbClr val="000000"/>
                </a:solidFill>
                <a:latin typeface="Cambria" panose="02040503050406030204" pitchFamily="18" charset="0"/>
              </a:rPr>
              <a:t>stored in memory</a:t>
            </a:r>
            <a:r>
              <a:rPr lang="en-US" alt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 as a </a:t>
            </a:r>
            <a:r>
              <a:rPr lang="en-US" altLang="en-US" sz="2600" b="1" i="1" u="sng" dirty="0">
                <a:solidFill>
                  <a:srgbClr val="000000"/>
                </a:solidFill>
                <a:latin typeface="Cambria" panose="02040503050406030204" pitchFamily="18" charset="0"/>
              </a:rPr>
              <a:t>null-terminated character string</a:t>
            </a:r>
            <a:r>
              <a:rPr lang="en-US" alt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 that’s </a:t>
            </a:r>
            <a:r>
              <a:rPr lang="en-US" altLang="en-US" sz="2600" u="sng" dirty="0">
                <a:solidFill>
                  <a:srgbClr val="000000"/>
                </a:solidFill>
                <a:latin typeface="Cambria" panose="02040503050406030204" pitchFamily="18" charset="0"/>
              </a:rPr>
              <a:t>one character longer</a:t>
            </a:r>
            <a:r>
              <a:rPr lang="en-US" alt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 than the number of </a:t>
            </a:r>
            <a:r>
              <a:rPr lang="en-US" altLang="en-US" sz="2600" u="sng" dirty="0">
                <a:solidFill>
                  <a:srgbClr val="000000"/>
                </a:solidFill>
                <a:latin typeface="Cambria" panose="02040503050406030204" pitchFamily="18" charset="0"/>
              </a:rPr>
              <a:t>characters between quotes</a:t>
            </a:r>
            <a:r>
              <a:rPr lang="en-US" alt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</p:txBody>
      </p:sp>
      <p:sp>
        <p:nvSpPr>
          <p:cNvPr id="149508" name="Footer Placeholder 3"/>
          <p:cNvSpPr>
            <a:spLocks noGrp="1"/>
          </p:cNvSpPr>
          <p:nvPr>
            <p:ph type="ftr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/>
              <a:t>© 2016 Pearson Education, Ltd.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95028249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68275"/>
            <a:ext cx="8229600" cy="563562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Calibri" panose="020F0502020204030204" pitchFamily="34" charset="0"/>
              </a:rPr>
              <a:t>7.10  </a:t>
            </a:r>
            <a:r>
              <a:rPr lang="en-US" dirty="0">
                <a:solidFill>
                  <a:srgbClr val="3380E6"/>
                </a:solidFill>
                <a:latin typeface="Calibri" panose="020F0502020204030204" pitchFamily="34" charset="0"/>
              </a:rPr>
              <a:t>Arrays of Pointers (Cont.)</a:t>
            </a:r>
          </a:p>
        </p:txBody>
      </p:sp>
      <p:sp>
        <p:nvSpPr>
          <p:cNvPr id="150531" name="Text Placeholder 2"/>
          <p:cNvSpPr>
            <a:spLocks noGrp="1"/>
          </p:cNvSpPr>
          <p:nvPr>
            <p:ph type="body" idx="1"/>
          </p:nvPr>
        </p:nvSpPr>
        <p:spPr>
          <a:xfrm>
            <a:off x="72498" y="914401"/>
            <a:ext cx="8995302" cy="2895599"/>
          </a:xfrm>
        </p:spPr>
        <p:txBody>
          <a:bodyPr>
            <a:noAutofit/>
          </a:bodyPr>
          <a:lstStyle/>
          <a:p>
            <a:pPr algn="just" eaLnBrk="1" hangingPunct="1">
              <a:lnSpc>
                <a:spcPct val="90000"/>
              </a:lnSpc>
            </a:pPr>
            <a:r>
              <a:rPr lang="en-US" altLang="en-US" sz="2200" dirty="0">
                <a:solidFill>
                  <a:srgbClr val="000000"/>
                </a:solidFill>
                <a:latin typeface="Cambria" panose="02040503050406030204" pitchFamily="18" charset="0"/>
              </a:rPr>
              <a:t>The </a:t>
            </a:r>
            <a:r>
              <a:rPr lang="en-US" altLang="en-US" sz="2200" u="sng" dirty="0">
                <a:solidFill>
                  <a:srgbClr val="000000"/>
                </a:solidFill>
                <a:latin typeface="Cambria" panose="02040503050406030204" pitchFamily="18" charset="0"/>
              </a:rPr>
              <a:t>four strings</a:t>
            </a:r>
            <a:r>
              <a:rPr lang="en-US" altLang="en-US" sz="2200" dirty="0">
                <a:solidFill>
                  <a:srgbClr val="000000"/>
                </a:solidFill>
                <a:latin typeface="Cambria" panose="02040503050406030204" pitchFamily="18" charset="0"/>
              </a:rPr>
              <a:t> are </a:t>
            </a:r>
            <a:r>
              <a:rPr lang="en-US" altLang="en-US" sz="2200" u="sng" dirty="0">
                <a:solidFill>
                  <a:srgbClr val="000000"/>
                </a:solidFill>
                <a:latin typeface="Cambria" panose="02040503050406030204" pitchFamily="18" charset="0"/>
              </a:rPr>
              <a:t>7, 9, 6 and 7 characters long</a:t>
            </a:r>
            <a:r>
              <a:rPr lang="en-US" altLang="en-US" sz="2200" dirty="0">
                <a:solidFill>
                  <a:srgbClr val="000000"/>
                </a:solidFill>
                <a:latin typeface="Cambria" panose="02040503050406030204" pitchFamily="18" charset="0"/>
              </a:rPr>
              <a:t>, respectively. </a:t>
            </a:r>
          </a:p>
          <a:p>
            <a:pPr algn="just" eaLnBrk="1" hangingPunct="1">
              <a:lnSpc>
                <a:spcPct val="90000"/>
              </a:lnSpc>
            </a:pPr>
            <a:r>
              <a:rPr lang="en-US" altLang="en-US" sz="2200" dirty="0">
                <a:solidFill>
                  <a:srgbClr val="000000"/>
                </a:solidFill>
                <a:latin typeface="Cambria" panose="02040503050406030204" pitchFamily="18" charset="0"/>
              </a:rPr>
              <a:t>Although it appears as though these </a:t>
            </a:r>
            <a:r>
              <a:rPr lang="en-US" altLang="en-US" sz="2200" u="sng" dirty="0">
                <a:solidFill>
                  <a:srgbClr val="000000"/>
                </a:solidFill>
                <a:latin typeface="Cambria" panose="02040503050406030204" pitchFamily="18" charset="0"/>
              </a:rPr>
              <a:t>strings</a:t>
            </a:r>
            <a:r>
              <a:rPr lang="en-US" altLang="en-US" sz="2200" dirty="0">
                <a:solidFill>
                  <a:srgbClr val="000000"/>
                </a:solidFill>
                <a:latin typeface="Cambria" panose="02040503050406030204" pitchFamily="18" charset="0"/>
              </a:rPr>
              <a:t> are being </a:t>
            </a:r>
            <a:r>
              <a:rPr lang="en-US" altLang="en-US" sz="2200" u="sng" dirty="0">
                <a:solidFill>
                  <a:srgbClr val="000000"/>
                </a:solidFill>
                <a:latin typeface="Cambria" panose="02040503050406030204" pitchFamily="18" charset="0"/>
              </a:rPr>
              <a:t>placed in</a:t>
            </a:r>
            <a:r>
              <a:rPr lang="en-US" altLang="en-US" sz="2200" dirty="0">
                <a:solidFill>
                  <a:srgbClr val="000000"/>
                </a:solidFill>
                <a:latin typeface="Cambria" panose="02040503050406030204" pitchFamily="18" charset="0"/>
              </a:rPr>
              <a:t> the </a:t>
            </a:r>
            <a:r>
              <a:rPr lang="en-US" altLang="en-US" sz="2200" b="1" dirty="0">
                <a:solidFill>
                  <a:srgbClr val="000000"/>
                </a:solidFill>
                <a:latin typeface="Consolas" panose="020B0609020204030204" pitchFamily="49" charset="0"/>
              </a:rPr>
              <a:t>suit</a:t>
            </a:r>
            <a:r>
              <a:rPr lang="en-US" altLang="en-US" sz="2200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2200" u="sng" dirty="0">
                <a:solidFill>
                  <a:srgbClr val="000000"/>
                </a:solidFill>
                <a:latin typeface="Cambria" panose="02040503050406030204" pitchFamily="18" charset="0"/>
              </a:rPr>
              <a:t>array</a:t>
            </a:r>
            <a:r>
              <a:rPr lang="en-US" altLang="en-US" sz="2200" dirty="0">
                <a:solidFill>
                  <a:srgbClr val="000000"/>
                </a:solidFill>
                <a:latin typeface="Cambria" panose="02040503050406030204" pitchFamily="18" charset="0"/>
              </a:rPr>
              <a:t>, </a:t>
            </a:r>
            <a:r>
              <a:rPr lang="en-US" altLang="en-US" sz="2200" b="1" u="sng" dirty="0">
                <a:solidFill>
                  <a:srgbClr val="000000"/>
                </a:solidFill>
                <a:latin typeface="Cambria" panose="02040503050406030204" pitchFamily="18" charset="0"/>
              </a:rPr>
              <a:t>only pointers</a:t>
            </a:r>
            <a:r>
              <a:rPr lang="en-US" altLang="en-US" sz="2200" dirty="0">
                <a:solidFill>
                  <a:srgbClr val="000000"/>
                </a:solidFill>
                <a:latin typeface="Cambria" panose="02040503050406030204" pitchFamily="18" charset="0"/>
              </a:rPr>
              <a:t> are actually </a:t>
            </a:r>
            <a:r>
              <a:rPr lang="en-US" altLang="en-US" sz="2200" u="sng" dirty="0">
                <a:solidFill>
                  <a:srgbClr val="000000"/>
                </a:solidFill>
                <a:latin typeface="Cambria" panose="02040503050406030204" pitchFamily="18" charset="0"/>
              </a:rPr>
              <a:t>stored in the array</a:t>
            </a:r>
            <a:r>
              <a:rPr lang="en-US" altLang="en-US" sz="2200" dirty="0">
                <a:solidFill>
                  <a:srgbClr val="000000"/>
                </a:solidFill>
                <a:latin typeface="Cambria" panose="02040503050406030204" pitchFamily="18" charset="0"/>
              </a:rPr>
              <a:t> (Fig. 7.22). </a:t>
            </a:r>
          </a:p>
          <a:p>
            <a:pPr algn="just" eaLnBrk="1" hangingPunct="1">
              <a:lnSpc>
                <a:spcPct val="90000"/>
              </a:lnSpc>
            </a:pPr>
            <a:r>
              <a:rPr lang="en-US" altLang="en-US" sz="2200" u="sng" dirty="0">
                <a:solidFill>
                  <a:srgbClr val="000000"/>
                </a:solidFill>
                <a:latin typeface="Cambria" panose="02040503050406030204" pitchFamily="18" charset="0"/>
              </a:rPr>
              <a:t>Each pointer</a:t>
            </a:r>
            <a:r>
              <a:rPr lang="en-US" altLang="en-US" sz="2200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2200" b="1" u="sng" dirty="0">
                <a:solidFill>
                  <a:srgbClr val="000000"/>
                </a:solidFill>
                <a:latin typeface="Cambria" panose="02040503050406030204" pitchFamily="18" charset="0"/>
              </a:rPr>
              <a:t>points to the first character</a:t>
            </a:r>
            <a:r>
              <a:rPr lang="en-US" altLang="en-US" sz="2200" dirty="0">
                <a:solidFill>
                  <a:srgbClr val="000000"/>
                </a:solidFill>
                <a:latin typeface="Cambria" panose="02040503050406030204" pitchFamily="18" charset="0"/>
              </a:rPr>
              <a:t> of its </a:t>
            </a:r>
            <a:r>
              <a:rPr lang="en-US" altLang="en-US" sz="2200" u="sng" dirty="0">
                <a:solidFill>
                  <a:srgbClr val="000000"/>
                </a:solidFill>
                <a:latin typeface="Cambria" panose="02040503050406030204" pitchFamily="18" charset="0"/>
              </a:rPr>
              <a:t>corresponding string</a:t>
            </a:r>
            <a:r>
              <a:rPr lang="en-US" altLang="en-US" sz="2200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 eaLnBrk="1" hangingPunct="1">
              <a:lnSpc>
                <a:spcPct val="90000"/>
              </a:lnSpc>
            </a:pPr>
            <a:r>
              <a:rPr lang="en-US" altLang="en-US" sz="2200" dirty="0">
                <a:solidFill>
                  <a:srgbClr val="000000"/>
                </a:solidFill>
                <a:latin typeface="Cambria" panose="02040503050406030204" pitchFamily="18" charset="0"/>
              </a:rPr>
              <a:t>Thus, even though the </a:t>
            </a:r>
            <a:r>
              <a:rPr lang="en-US" altLang="en-US" sz="2200" b="1" dirty="0">
                <a:solidFill>
                  <a:srgbClr val="000000"/>
                </a:solidFill>
                <a:latin typeface="Consolas" panose="020B0609020204030204" pitchFamily="49" charset="0"/>
              </a:rPr>
              <a:t>suit</a:t>
            </a:r>
            <a:r>
              <a:rPr lang="en-US" altLang="en-US" sz="2200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2200" u="sng" dirty="0">
                <a:solidFill>
                  <a:srgbClr val="000000"/>
                </a:solidFill>
                <a:latin typeface="Cambria" panose="02040503050406030204" pitchFamily="18" charset="0"/>
              </a:rPr>
              <a:t>array is </a:t>
            </a:r>
            <a:r>
              <a:rPr lang="en-US" altLang="en-US" sz="2200" b="1" i="1" u="sng" dirty="0">
                <a:solidFill>
                  <a:srgbClr val="000000"/>
                </a:solidFill>
                <a:latin typeface="Cambria" panose="02040503050406030204" pitchFamily="18" charset="0"/>
              </a:rPr>
              <a:t>fixed</a:t>
            </a:r>
            <a:r>
              <a:rPr lang="en-US" altLang="en-US" sz="2200" b="1" u="sng" dirty="0">
                <a:solidFill>
                  <a:srgbClr val="000000"/>
                </a:solidFill>
                <a:latin typeface="Cambria" panose="02040503050406030204" pitchFamily="18" charset="0"/>
              </a:rPr>
              <a:t> in size</a:t>
            </a:r>
            <a:r>
              <a:rPr lang="en-US" altLang="en-US" sz="2200" dirty="0">
                <a:solidFill>
                  <a:srgbClr val="000000"/>
                </a:solidFill>
                <a:latin typeface="Cambria" panose="02040503050406030204" pitchFamily="18" charset="0"/>
              </a:rPr>
              <a:t>, it provides </a:t>
            </a:r>
            <a:r>
              <a:rPr lang="en-US" altLang="en-US" sz="2200" u="sng" dirty="0">
                <a:solidFill>
                  <a:srgbClr val="000000"/>
                </a:solidFill>
                <a:latin typeface="Cambria" panose="02040503050406030204" pitchFamily="18" charset="0"/>
              </a:rPr>
              <a:t>access to character strings</a:t>
            </a:r>
            <a:r>
              <a:rPr lang="en-US" altLang="en-US" sz="2200" dirty="0">
                <a:solidFill>
                  <a:srgbClr val="000000"/>
                </a:solidFill>
                <a:latin typeface="Cambria" panose="02040503050406030204" pitchFamily="18" charset="0"/>
              </a:rPr>
              <a:t> of </a:t>
            </a:r>
            <a:r>
              <a:rPr lang="en-US" altLang="en-US" sz="2200" b="1" i="1" u="sng" dirty="0">
                <a:solidFill>
                  <a:srgbClr val="000000"/>
                </a:solidFill>
                <a:latin typeface="Cambria" panose="02040503050406030204" pitchFamily="18" charset="0"/>
              </a:rPr>
              <a:t>any</a:t>
            </a:r>
            <a:r>
              <a:rPr lang="en-US" altLang="en-US" sz="2200" b="1" u="sng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2200" b="1" i="1" u="sng" dirty="0">
                <a:solidFill>
                  <a:srgbClr val="000000"/>
                </a:solidFill>
                <a:latin typeface="Cambria" panose="02040503050406030204" pitchFamily="18" charset="0"/>
              </a:rPr>
              <a:t>length</a:t>
            </a:r>
            <a:r>
              <a:rPr lang="en-US" altLang="en-US" sz="2200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 eaLnBrk="1" hangingPunct="1">
              <a:lnSpc>
                <a:spcPct val="90000"/>
              </a:lnSpc>
            </a:pPr>
            <a:r>
              <a:rPr lang="en-US" altLang="en-US" sz="2200" dirty="0">
                <a:solidFill>
                  <a:srgbClr val="000000"/>
                </a:solidFill>
                <a:latin typeface="Cambria" panose="02040503050406030204" pitchFamily="18" charset="0"/>
              </a:rPr>
              <a:t>This flexibility is one example of C’s powerful </a:t>
            </a:r>
            <a:r>
              <a:rPr lang="en-US" altLang="en-US" sz="2200" u="sng" dirty="0">
                <a:solidFill>
                  <a:srgbClr val="000000"/>
                </a:solidFill>
                <a:latin typeface="Cambria" panose="02040503050406030204" pitchFamily="18" charset="0"/>
              </a:rPr>
              <a:t>data-structuring capabilities</a:t>
            </a:r>
            <a:r>
              <a:rPr lang="en-US" altLang="en-US" sz="2200" dirty="0">
                <a:solidFill>
                  <a:srgbClr val="000000"/>
                </a:solidFill>
                <a:latin typeface="Cambria" panose="02040503050406030204" pitchFamily="18" charset="0"/>
              </a:rPr>
              <a:t>.</a:t>
            </a:r>
          </a:p>
        </p:txBody>
      </p:sp>
      <p:pic>
        <p:nvPicPr>
          <p:cNvPr id="5" name="Picture 1" descr="chtp8_07_Page_63">
            <a:extLst>
              <a:ext uri="{FF2B5EF4-FFF2-40B4-BE49-F238E27FC236}">
                <a16:creationId xmlns:a16="http://schemas.microsoft.com/office/drawing/2014/main" xmlns="" id="{02B9B806-0B00-4668-B33F-93F381C58CFC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8" t="5555" r="7281" b="54445"/>
          <a:stretch/>
        </p:blipFill>
        <p:spPr>
          <a:xfrm>
            <a:off x="762000" y="3865487"/>
            <a:ext cx="7905751" cy="2743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8988997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36523"/>
            <a:ext cx="8229600" cy="639762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Calibri" panose="020F0502020204030204" pitchFamily="34" charset="0"/>
              </a:rPr>
              <a:t>7.10  </a:t>
            </a:r>
            <a:r>
              <a:rPr lang="en-US" dirty="0">
                <a:solidFill>
                  <a:srgbClr val="3380E6"/>
                </a:solidFill>
                <a:latin typeface="Calibri" panose="020F0502020204030204" pitchFamily="34" charset="0"/>
              </a:rPr>
              <a:t>Arrays of Pointers (Cont.)</a:t>
            </a:r>
          </a:p>
        </p:txBody>
      </p:sp>
      <p:sp>
        <p:nvSpPr>
          <p:cNvPr id="152579" name="Text Placeholder 2"/>
          <p:cNvSpPr>
            <a:spLocks noGrp="1"/>
          </p:cNvSpPr>
          <p:nvPr>
            <p:ph type="body" idx="1"/>
          </p:nvPr>
        </p:nvSpPr>
        <p:spPr>
          <a:xfrm>
            <a:off x="114300" y="776284"/>
            <a:ext cx="8915400" cy="5700715"/>
          </a:xfrm>
        </p:spPr>
        <p:txBody>
          <a:bodyPr>
            <a:noAutofit/>
          </a:bodyPr>
          <a:lstStyle/>
          <a:p>
            <a:pPr algn="just" eaLnBrk="1" hangingPunct="1"/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The </a:t>
            </a:r>
            <a:r>
              <a:rPr lang="en-US" altLang="en-US" sz="2800" b="1" dirty="0">
                <a:solidFill>
                  <a:srgbClr val="000000"/>
                </a:solidFill>
                <a:latin typeface="Cambria" panose="02040503050406030204" pitchFamily="18" charset="0"/>
              </a:rPr>
              <a:t>suits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 could have been </a:t>
            </a:r>
            <a:r>
              <a:rPr lang="en-US" altLang="en-US" sz="2800" u="sng" dirty="0">
                <a:solidFill>
                  <a:srgbClr val="000000"/>
                </a:solidFill>
                <a:latin typeface="Cambria" panose="02040503050406030204" pitchFamily="18" charset="0"/>
              </a:rPr>
              <a:t>placed in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 a </a:t>
            </a:r>
            <a:r>
              <a:rPr lang="en-US" altLang="en-US" sz="2800" b="1" u="sng" dirty="0">
                <a:solidFill>
                  <a:srgbClr val="000000"/>
                </a:solidFill>
                <a:latin typeface="Cambria" panose="02040503050406030204" pitchFamily="18" charset="0"/>
              </a:rPr>
              <a:t>two-dimensional array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, in which </a:t>
            </a:r>
            <a:endParaRPr lang="tr-TR" altLang="en-US" sz="280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lvl="1" algn="just"/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each row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would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represent a suit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endParaRPr lang="tr-TR" altLang="en-US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lvl="1" algn="just"/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and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each column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would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represent a letter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from a suit name. </a:t>
            </a:r>
          </a:p>
          <a:p>
            <a:pPr algn="just" eaLnBrk="1" hangingPunct="1"/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Such a data structure would have to have </a:t>
            </a:r>
            <a:endParaRPr lang="tr-TR" altLang="en-US" sz="280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lvl="1" algn="just"/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a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fixed number of columns per row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, </a:t>
            </a:r>
            <a:endParaRPr lang="tr-TR" altLang="en-US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lvl="1" algn="just"/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and that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number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would have to be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as large as the largest string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 eaLnBrk="1" hangingPunct="1"/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Therefore, considerable </a:t>
            </a:r>
            <a:r>
              <a:rPr lang="en-US" altLang="en-US" sz="2800" u="sng" dirty="0">
                <a:solidFill>
                  <a:srgbClr val="000000"/>
                </a:solidFill>
                <a:latin typeface="Cambria" panose="02040503050406030204" pitchFamily="18" charset="0"/>
              </a:rPr>
              <a:t>memory could be wasted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 when </a:t>
            </a:r>
            <a:r>
              <a:rPr lang="en-US" altLang="en-US" sz="2800" u="sng" dirty="0">
                <a:solidFill>
                  <a:srgbClr val="000000"/>
                </a:solidFill>
                <a:latin typeface="Cambria" panose="02040503050406030204" pitchFamily="18" charset="0"/>
              </a:rPr>
              <a:t>storing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 a </a:t>
            </a:r>
            <a:r>
              <a:rPr lang="en-US" altLang="en-US" sz="2800" u="sng" dirty="0">
                <a:solidFill>
                  <a:srgbClr val="000000"/>
                </a:solidFill>
                <a:latin typeface="Cambria" panose="02040503050406030204" pitchFamily="18" charset="0"/>
              </a:rPr>
              <a:t>large number of strings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 of which most were </a:t>
            </a:r>
            <a:r>
              <a:rPr lang="en-US" altLang="en-US" sz="2800" u="sng" dirty="0">
                <a:solidFill>
                  <a:srgbClr val="000000"/>
                </a:solidFill>
                <a:latin typeface="Cambria" panose="02040503050406030204" pitchFamily="18" charset="0"/>
              </a:rPr>
              <a:t>shorter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 than the </a:t>
            </a:r>
            <a:r>
              <a:rPr lang="en-US" altLang="en-US" sz="2800" u="sng" dirty="0">
                <a:solidFill>
                  <a:srgbClr val="000000"/>
                </a:solidFill>
                <a:latin typeface="Cambria" panose="02040503050406030204" pitchFamily="18" charset="0"/>
              </a:rPr>
              <a:t>longest string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50781580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229600" cy="687389"/>
          </a:xfrm>
        </p:spPr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Calibri" panose="020F0502020204030204" pitchFamily="34" charset="0"/>
              </a:rPr>
              <a:t>7.11  </a:t>
            </a:r>
            <a:r>
              <a:rPr lang="en-US" dirty="0">
                <a:solidFill>
                  <a:srgbClr val="3380E6"/>
                </a:solidFill>
                <a:latin typeface="Calibri" panose="020F0502020204030204" pitchFamily="34" charset="0"/>
              </a:rPr>
              <a:t>Case Study: Card Shuffling and Dealing Simulation</a:t>
            </a:r>
          </a:p>
        </p:txBody>
      </p:sp>
      <p:sp>
        <p:nvSpPr>
          <p:cNvPr id="153603" name="Text Placeholder 2"/>
          <p:cNvSpPr>
            <a:spLocks noGrp="1"/>
          </p:cNvSpPr>
          <p:nvPr>
            <p:ph type="body" idx="1"/>
          </p:nvPr>
        </p:nvSpPr>
        <p:spPr>
          <a:xfrm>
            <a:off x="158086" y="914400"/>
            <a:ext cx="8833513" cy="5441952"/>
          </a:xfrm>
        </p:spPr>
        <p:txBody>
          <a:bodyPr>
            <a:normAutofit lnSpcReduction="10000"/>
          </a:bodyPr>
          <a:lstStyle/>
          <a:p>
            <a:pPr algn="just" eaLnBrk="1" hangingPunct="1">
              <a:lnSpc>
                <a:spcPct val="90000"/>
              </a:lnSpc>
            </a:pPr>
            <a:r>
              <a:rPr lang="tr-TR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W</a:t>
            </a:r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e 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use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random number generation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to develop a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card shuffling and dealing simulation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program. </a:t>
            </a:r>
          </a:p>
          <a:p>
            <a:pPr algn="just" eaLnBrk="1" hangingPunct="1">
              <a:lnSpc>
                <a:spcPct val="90000"/>
              </a:lnSpc>
            </a:pP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This program can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then be used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to implement programs that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play specific card games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 eaLnBrk="1" hangingPunct="1">
              <a:lnSpc>
                <a:spcPct val="90000"/>
              </a:lnSpc>
            </a:pPr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Using 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the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top-down, stepwise refinement approach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, we develop a program that will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shuffle a deck of 52 playing cards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and then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deal each of the 52 cards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  <a:endParaRPr lang="tr-TR" altLang="en-US" dirty="0" smtClean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algn="just">
              <a:lnSpc>
                <a:spcPct val="90000"/>
              </a:lnSpc>
            </a:pP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The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top-down approach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is particularly useful in attacking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larger, more complex problems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than you’ve seen in earlier chapters.</a:t>
            </a:r>
          </a:p>
          <a:p>
            <a:pPr algn="just" eaLnBrk="1" hangingPunct="1">
              <a:lnSpc>
                <a:spcPct val="90000"/>
              </a:lnSpc>
            </a:pPr>
            <a:endParaRPr lang="en-US" altLang="en-US" sz="2500" dirty="0">
              <a:solidFill>
                <a:srgbClr val="000000"/>
              </a:solidFill>
              <a:latin typeface="Cambria" panose="02040503050406030204" pitchFamily="18" charset="0"/>
            </a:endParaRPr>
          </a:p>
        </p:txBody>
      </p:sp>
      <p:sp>
        <p:nvSpPr>
          <p:cNvPr id="153604" name="Footer Placeholder 3"/>
          <p:cNvSpPr>
            <a:spLocks noGrp="1"/>
          </p:cNvSpPr>
          <p:nvPr>
            <p:ph type="ftr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/>
              <a:t>© 2016 Pearson Education, Ltd.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542573571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263" y="152400"/>
            <a:ext cx="8229600" cy="381000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Calibri" panose="020F0502020204030204" pitchFamily="34" charset="0"/>
              </a:rPr>
              <a:t>7.11  </a:t>
            </a:r>
            <a:r>
              <a:rPr lang="en-US" dirty="0">
                <a:solidFill>
                  <a:srgbClr val="3380E6"/>
                </a:solidFill>
                <a:latin typeface="Calibri" panose="020F0502020204030204" pitchFamily="34" charset="0"/>
              </a:rPr>
              <a:t>Case Study: Card Shuffling and Dealing Simulation (Cont.)</a:t>
            </a:r>
          </a:p>
        </p:txBody>
      </p:sp>
      <p:sp>
        <p:nvSpPr>
          <p:cNvPr id="154627" name="Text Placeholder 2"/>
          <p:cNvSpPr>
            <a:spLocks noGrp="1"/>
          </p:cNvSpPr>
          <p:nvPr>
            <p:ph type="body" idx="1"/>
          </p:nvPr>
        </p:nvSpPr>
        <p:spPr>
          <a:xfrm>
            <a:off x="125104" y="685800"/>
            <a:ext cx="8942695" cy="4525963"/>
          </a:xfrm>
        </p:spPr>
        <p:txBody>
          <a:bodyPr>
            <a:normAutofit/>
          </a:bodyPr>
          <a:lstStyle/>
          <a:p>
            <a:pPr algn="just" eaLnBrk="1" hangingPunct="1">
              <a:lnSpc>
                <a:spcPct val="80000"/>
              </a:lnSpc>
            </a:pPr>
            <a:r>
              <a:rPr lang="en-US" altLang="en-US" sz="2300" dirty="0" smtClean="0">
                <a:solidFill>
                  <a:srgbClr val="000000"/>
                </a:solidFill>
                <a:latin typeface="Cambria" panose="02040503050406030204" pitchFamily="18" charset="0"/>
              </a:rPr>
              <a:t>We </a:t>
            </a:r>
            <a:r>
              <a:rPr lang="en-US" altLang="en-US" sz="2300" dirty="0">
                <a:solidFill>
                  <a:srgbClr val="000000"/>
                </a:solidFill>
                <a:latin typeface="Cambria" panose="02040503050406030204" pitchFamily="18" charset="0"/>
              </a:rPr>
              <a:t>use </a:t>
            </a:r>
            <a:r>
              <a:rPr lang="en-US" altLang="en-US" sz="2300" u="sng" dirty="0">
                <a:solidFill>
                  <a:srgbClr val="000000"/>
                </a:solidFill>
                <a:latin typeface="Cambria" panose="02040503050406030204" pitchFamily="18" charset="0"/>
              </a:rPr>
              <a:t>4-by-13 two-dimensional array</a:t>
            </a:r>
            <a:r>
              <a:rPr lang="en-US" altLang="en-US" sz="2300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2300" b="1" dirty="0">
                <a:solidFill>
                  <a:srgbClr val="000000"/>
                </a:solidFill>
                <a:latin typeface="Consolas" panose="020B0609020204030204" pitchFamily="49" charset="0"/>
              </a:rPr>
              <a:t>deck</a:t>
            </a:r>
            <a:r>
              <a:rPr lang="en-US" altLang="en-US" sz="2300" dirty="0">
                <a:solidFill>
                  <a:srgbClr val="000000"/>
                </a:solidFill>
                <a:latin typeface="Cambria" panose="02040503050406030204" pitchFamily="18" charset="0"/>
              </a:rPr>
              <a:t> to </a:t>
            </a:r>
            <a:r>
              <a:rPr lang="en-US" altLang="en-US" sz="2300" u="sng" dirty="0">
                <a:solidFill>
                  <a:srgbClr val="000000"/>
                </a:solidFill>
                <a:latin typeface="Cambria" panose="02040503050406030204" pitchFamily="18" charset="0"/>
              </a:rPr>
              <a:t>represent</a:t>
            </a:r>
            <a:r>
              <a:rPr lang="en-US" altLang="en-US" sz="2300" dirty="0">
                <a:solidFill>
                  <a:srgbClr val="000000"/>
                </a:solidFill>
                <a:latin typeface="Cambria" panose="02040503050406030204" pitchFamily="18" charset="0"/>
              </a:rPr>
              <a:t> the </a:t>
            </a:r>
            <a:r>
              <a:rPr lang="en-US" altLang="en-US" sz="2300" u="sng" dirty="0">
                <a:solidFill>
                  <a:srgbClr val="000000"/>
                </a:solidFill>
                <a:latin typeface="Cambria" panose="02040503050406030204" pitchFamily="18" charset="0"/>
              </a:rPr>
              <a:t>deck of playing </a:t>
            </a:r>
            <a:r>
              <a:rPr lang="en-US" altLang="en-US" sz="2300" u="sng" dirty="0" smtClean="0">
                <a:solidFill>
                  <a:srgbClr val="000000"/>
                </a:solidFill>
                <a:latin typeface="Cambria" panose="02040503050406030204" pitchFamily="18" charset="0"/>
              </a:rPr>
              <a:t>cards</a:t>
            </a:r>
            <a:r>
              <a:rPr lang="tr-TR" altLang="en-US" sz="2300" u="sng" dirty="0" smtClean="0">
                <a:solidFill>
                  <a:srgbClr val="000000"/>
                </a:solidFill>
                <a:latin typeface="Cambria" panose="02040503050406030204" pitchFamily="18" charset="0"/>
              </a:rPr>
              <a:t>.</a:t>
            </a:r>
            <a:r>
              <a:rPr lang="en-US" altLang="en-US" sz="2300" dirty="0" smtClean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endParaRPr lang="tr-TR" altLang="en-US" sz="2300" dirty="0" smtClean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lvl="1" algn="just">
              <a:lnSpc>
                <a:spcPct val="80000"/>
              </a:lnSpc>
            </a:pPr>
            <a:r>
              <a:rPr lang="en-US" altLang="en-US" sz="2300" dirty="0" smtClean="0">
                <a:solidFill>
                  <a:srgbClr val="000000"/>
                </a:solidFill>
                <a:latin typeface="Cambria" panose="02040503050406030204" pitchFamily="18" charset="0"/>
              </a:rPr>
              <a:t>The </a:t>
            </a:r>
            <a:r>
              <a:rPr lang="en-US" altLang="en-US" sz="2300" b="1" u="sng" dirty="0">
                <a:solidFill>
                  <a:srgbClr val="000000"/>
                </a:solidFill>
                <a:latin typeface="Cambria" panose="02040503050406030204" pitchFamily="18" charset="0"/>
              </a:rPr>
              <a:t>rows</a:t>
            </a:r>
            <a:r>
              <a:rPr lang="en-US" altLang="en-US" sz="2300" dirty="0">
                <a:solidFill>
                  <a:srgbClr val="000000"/>
                </a:solidFill>
                <a:latin typeface="Cambria" panose="02040503050406030204" pitchFamily="18" charset="0"/>
              </a:rPr>
              <a:t> correspond to the </a:t>
            </a:r>
            <a:r>
              <a:rPr lang="en-US" altLang="en-US" sz="2300" i="1" u="sng" dirty="0">
                <a:solidFill>
                  <a:srgbClr val="000000"/>
                </a:solidFill>
                <a:latin typeface="Cambria" panose="02040503050406030204" pitchFamily="18" charset="0"/>
              </a:rPr>
              <a:t>suits</a:t>
            </a:r>
            <a:r>
              <a:rPr lang="en-US" altLang="en-US" sz="2300" dirty="0">
                <a:solidFill>
                  <a:srgbClr val="000000"/>
                </a:solidFill>
                <a:latin typeface="Cambria" panose="02040503050406030204" pitchFamily="18" charset="0"/>
              </a:rPr>
              <a:t>—</a:t>
            </a:r>
            <a:r>
              <a:rPr lang="en-US" altLang="en-US" sz="2300" u="sng" dirty="0">
                <a:solidFill>
                  <a:srgbClr val="000000"/>
                </a:solidFill>
                <a:latin typeface="Cambria" panose="02040503050406030204" pitchFamily="18" charset="0"/>
              </a:rPr>
              <a:t>row 0</a:t>
            </a:r>
            <a:r>
              <a:rPr lang="en-US" altLang="en-US" sz="2300" dirty="0">
                <a:solidFill>
                  <a:srgbClr val="000000"/>
                </a:solidFill>
                <a:latin typeface="Cambria" panose="02040503050406030204" pitchFamily="18" charset="0"/>
              </a:rPr>
              <a:t> corresponds to </a:t>
            </a:r>
            <a:r>
              <a:rPr lang="en-US" altLang="en-US" sz="2300" u="sng" dirty="0">
                <a:solidFill>
                  <a:srgbClr val="000000"/>
                </a:solidFill>
                <a:latin typeface="Cambria" panose="02040503050406030204" pitchFamily="18" charset="0"/>
              </a:rPr>
              <a:t>hearts</a:t>
            </a:r>
            <a:r>
              <a:rPr lang="en-US" altLang="en-US" sz="2300" dirty="0">
                <a:solidFill>
                  <a:srgbClr val="000000"/>
                </a:solidFill>
                <a:latin typeface="Cambria" panose="02040503050406030204" pitchFamily="18" charset="0"/>
              </a:rPr>
              <a:t>, </a:t>
            </a:r>
            <a:r>
              <a:rPr lang="en-US" altLang="en-US" sz="2300" u="sng" dirty="0">
                <a:solidFill>
                  <a:srgbClr val="000000"/>
                </a:solidFill>
                <a:latin typeface="Cambria" panose="02040503050406030204" pitchFamily="18" charset="0"/>
              </a:rPr>
              <a:t>row 1</a:t>
            </a:r>
            <a:r>
              <a:rPr lang="en-US" altLang="en-US" sz="2300" dirty="0">
                <a:solidFill>
                  <a:srgbClr val="000000"/>
                </a:solidFill>
                <a:latin typeface="Cambria" panose="02040503050406030204" pitchFamily="18" charset="0"/>
              </a:rPr>
              <a:t> to </a:t>
            </a:r>
            <a:r>
              <a:rPr lang="en-US" altLang="en-US" sz="2300" u="sng" dirty="0">
                <a:solidFill>
                  <a:srgbClr val="000000"/>
                </a:solidFill>
                <a:latin typeface="Cambria" panose="02040503050406030204" pitchFamily="18" charset="0"/>
              </a:rPr>
              <a:t>diamonds</a:t>
            </a:r>
            <a:r>
              <a:rPr lang="en-US" altLang="en-US" sz="2300" dirty="0">
                <a:solidFill>
                  <a:srgbClr val="000000"/>
                </a:solidFill>
                <a:latin typeface="Cambria" panose="02040503050406030204" pitchFamily="18" charset="0"/>
              </a:rPr>
              <a:t>, </a:t>
            </a:r>
            <a:r>
              <a:rPr lang="en-US" altLang="en-US" sz="2300" u="sng" dirty="0">
                <a:solidFill>
                  <a:srgbClr val="000000"/>
                </a:solidFill>
                <a:latin typeface="Cambria" panose="02040503050406030204" pitchFamily="18" charset="0"/>
              </a:rPr>
              <a:t>row 2</a:t>
            </a:r>
            <a:r>
              <a:rPr lang="en-US" altLang="en-US" sz="2300" dirty="0">
                <a:solidFill>
                  <a:srgbClr val="000000"/>
                </a:solidFill>
                <a:latin typeface="Cambria" panose="02040503050406030204" pitchFamily="18" charset="0"/>
              </a:rPr>
              <a:t> to </a:t>
            </a:r>
            <a:r>
              <a:rPr lang="en-US" altLang="en-US" sz="2300" u="sng" dirty="0">
                <a:solidFill>
                  <a:srgbClr val="000000"/>
                </a:solidFill>
                <a:latin typeface="Cambria" panose="02040503050406030204" pitchFamily="18" charset="0"/>
              </a:rPr>
              <a:t>clubs</a:t>
            </a:r>
            <a:r>
              <a:rPr lang="en-US" altLang="en-US" sz="2300" dirty="0">
                <a:solidFill>
                  <a:srgbClr val="000000"/>
                </a:solidFill>
                <a:latin typeface="Cambria" panose="02040503050406030204" pitchFamily="18" charset="0"/>
              </a:rPr>
              <a:t> and </a:t>
            </a:r>
            <a:r>
              <a:rPr lang="en-US" altLang="en-US" sz="2300" u="sng" dirty="0">
                <a:solidFill>
                  <a:srgbClr val="000000"/>
                </a:solidFill>
                <a:latin typeface="Cambria" panose="02040503050406030204" pitchFamily="18" charset="0"/>
              </a:rPr>
              <a:t>row 3</a:t>
            </a:r>
            <a:r>
              <a:rPr lang="en-US" altLang="en-US" sz="2300" dirty="0">
                <a:solidFill>
                  <a:srgbClr val="000000"/>
                </a:solidFill>
                <a:latin typeface="Cambria" panose="02040503050406030204" pitchFamily="18" charset="0"/>
              </a:rPr>
              <a:t> to </a:t>
            </a:r>
            <a:r>
              <a:rPr lang="en-US" altLang="en-US" sz="2300" u="sng" dirty="0">
                <a:solidFill>
                  <a:srgbClr val="000000"/>
                </a:solidFill>
                <a:latin typeface="Cambria" panose="02040503050406030204" pitchFamily="18" charset="0"/>
              </a:rPr>
              <a:t>spades</a:t>
            </a:r>
            <a:r>
              <a:rPr lang="en-US" altLang="en-US" sz="2300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lvl="1" algn="just">
              <a:lnSpc>
                <a:spcPct val="80000"/>
              </a:lnSpc>
            </a:pPr>
            <a:r>
              <a:rPr lang="en-US" altLang="en-US" sz="2300" dirty="0">
                <a:solidFill>
                  <a:srgbClr val="000000"/>
                </a:solidFill>
                <a:latin typeface="Cambria" panose="02040503050406030204" pitchFamily="18" charset="0"/>
              </a:rPr>
              <a:t>The </a:t>
            </a:r>
            <a:r>
              <a:rPr lang="en-US" altLang="en-US" sz="2300" b="1" u="sng" dirty="0">
                <a:solidFill>
                  <a:srgbClr val="000000"/>
                </a:solidFill>
                <a:latin typeface="Cambria" panose="02040503050406030204" pitchFamily="18" charset="0"/>
              </a:rPr>
              <a:t>columns</a:t>
            </a:r>
            <a:r>
              <a:rPr lang="en-US" altLang="en-US" sz="2300" dirty="0">
                <a:solidFill>
                  <a:srgbClr val="000000"/>
                </a:solidFill>
                <a:latin typeface="Cambria" panose="02040503050406030204" pitchFamily="18" charset="0"/>
              </a:rPr>
              <a:t> correspond to the </a:t>
            </a:r>
            <a:r>
              <a:rPr lang="en-US" altLang="en-US" sz="2300" i="1" u="sng" dirty="0">
                <a:solidFill>
                  <a:srgbClr val="000000"/>
                </a:solidFill>
                <a:latin typeface="Cambria" panose="02040503050406030204" pitchFamily="18" charset="0"/>
              </a:rPr>
              <a:t>face</a:t>
            </a:r>
            <a:r>
              <a:rPr lang="en-US" altLang="en-US" sz="2300" u="sng" dirty="0">
                <a:solidFill>
                  <a:srgbClr val="000000"/>
                </a:solidFill>
                <a:latin typeface="Cambria" panose="02040503050406030204" pitchFamily="18" charset="0"/>
              </a:rPr>
              <a:t> values of the cards</a:t>
            </a:r>
            <a:r>
              <a:rPr lang="en-US" altLang="en-US" sz="2300" dirty="0">
                <a:solidFill>
                  <a:srgbClr val="000000"/>
                </a:solidFill>
                <a:latin typeface="Cambria" panose="02040503050406030204" pitchFamily="18" charset="0"/>
              </a:rPr>
              <a:t>—</a:t>
            </a:r>
            <a:r>
              <a:rPr lang="en-US" altLang="en-US" sz="2300" u="sng" dirty="0">
                <a:solidFill>
                  <a:srgbClr val="000000"/>
                </a:solidFill>
                <a:latin typeface="Cambria" panose="02040503050406030204" pitchFamily="18" charset="0"/>
              </a:rPr>
              <a:t>0 through 9</a:t>
            </a:r>
            <a:r>
              <a:rPr lang="en-US" altLang="en-US" sz="2300" dirty="0">
                <a:solidFill>
                  <a:srgbClr val="000000"/>
                </a:solidFill>
                <a:latin typeface="Cambria" panose="02040503050406030204" pitchFamily="18" charset="0"/>
              </a:rPr>
              <a:t> correspond to </a:t>
            </a:r>
            <a:r>
              <a:rPr lang="en-US" altLang="en-US" sz="2300" u="sng" dirty="0">
                <a:solidFill>
                  <a:srgbClr val="000000"/>
                </a:solidFill>
                <a:latin typeface="Cambria" panose="02040503050406030204" pitchFamily="18" charset="0"/>
              </a:rPr>
              <a:t>ace through ten</a:t>
            </a:r>
            <a:r>
              <a:rPr lang="en-US" altLang="en-US" sz="2300" dirty="0">
                <a:solidFill>
                  <a:srgbClr val="000000"/>
                </a:solidFill>
                <a:latin typeface="Cambria" panose="02040503050406030204" pitchFamily="18" charset="0"/>
              </a:rPr>
              <a:t>, and </a:t>
            </a:r>
            <a:r>
              <a:rPr lang="en-US" altLang="en-US" sz="2300" u="sng" dirty="0">
                <a:solidFill>
                  <a:srgbClr val="000000"/>
                </a:solidFill>
                <a:latin typeface="Cambria" panose="02040503050406030204" pitchFamily="18" charset="0"/>
              </a:rPr>
              <a:t>columns 10 through 12</a:t>
            </a:r>
            <a:r>
              <a:rPr lang="en-US" altLang="en-US" sz="2300" dirty="0">
                <a:solidFill>
                  <a:srgbClr val="000000"/>
                </a:solidFill>
                <a:latin typeface="Cambria" panose="02040503050406030204" pitchFamily="18" charset="0"/>
              </a:rPr>
              <a:t> correspond to </a:t>
            </a:r>
            <a:r>
              <a:rPr lang="en-US" altLang="en-US" sz="2300" u="sng" dirty="0">
                <a:solidFill>
                  <a:srgbClr val="000000"/>
                </a:solidFill>
                <a:latin typeface="Cambria" panose="02040503050406030204" pitchFamily="18" charset="0"/>
              </a:rPr>
              <a:t>jack, queen and king</a:t>
            </a:r>
            <a:r>
              <a:rPr lang="en-US" altLang="en-US" sz="2300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 eaLnBrk="1" hangingPunct="1">
              <a:lnSpc>
                <a:spcPct val="80000"/>
              </a:lnSpc>
            </a:pPr>
            <a:r>
              <a:rPr lang="en-US" altLang="en-US" sz="2300" dirty="0">
                <a:solidFill>
                  <a:srgbClr val="000000"/>
                </a:solidFill>
                <a:latin typeface="Cambria" panose="02040503050406030204" pitchFamily="18" charset="0"/>
              </a:rPr>
              <a:t>We shall load </a:t>
            </a:r>
            <a:r>
              <a:rPr lang="en-US" altLang="en-US" sz="2300" u="sng" dirty="0">
                <a:solidFill>
                  <a:srgbClr val="000000"/>
                </a:solidFill>
                <a:latin typeface="Cambria" panose="02040503050406030204" pitchFamily="18" charset="0"/>
              </a:rPr>
              <a:t>string array</a:t>
            </a:r>
            <a:r>
              <a:rPr lang="en-US" altLang="en-US" sz="2300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2300" b="1" dirty="0">
                <a:solidFill>
                  <a:srgbClr val="000000"/>
                </a:solidFill>
                <a:latin typeface="Consolas" panose="020B0609020204030204" pitchFamily="49" charset="0"/>
              </a:rPr>
              <a:t>suit</a:t>
            </a:r>
            <a:r>
              <a:rPr lang="en-US" altLang="en-US" sz="2300" dirty="0">
                <a:solidFill>
                  <a:srgbClr val="000000"/>
                </a:solidFill>
                <a:latin typeface="Cambria" panose="02040503050406030204" pitchFamily="18" charset="0"/>
              </a:rPr>
              <a:t> with </a:t>
            </a:r>
            <a:r>
              <a:rPr lang="en-US" altLang="en-US" sz="2300" u="sng" dirty="0">
                <a:solidFill>
                  <a:srgbClr val="000000"/>
                </a:solidFill>
                <a:latin typeface="Cambria" panose="02040503050406030204" pitchFamily="18" charset="0"/>
              </a:rPr>
              <a:t>character strings</a:t>
            </a:r>
            <a:r>
              <a:rPr lang="en-US" altLang="en-US" sz="2300" dirty="0">
                <a:solidFill>
                  <a:srgbClr val="000000"/>
                </a:solidFill>
                <a:latin typeface="Cambria" panose="02040503050406030204" pitchFamily="18" charset="0"/>
              </a:rPr>
              <a:t> representing the </a:t>
            </a:r>
            <a:r>
              <a:rPr lang="en-US" altLang="en-US" sz="2300" u="sng" dirty="0">
                <a:solidFill>
                  <a:srgbClr val="000000"/>
                </a:solidFill>
                <a:latin typeface="Cambria" panose="02040503050406030204" pitchFamily="18" charset="0"/>
              </a:rPr>
              <a:t>four suits</a:t>
            </a:r>
            <a:r>
              <a:rPr lang="en-US" altLang="en-US" sz="2300" dirty="0">
                <a:solidFill>
                  <a:srgbClr val="000000"/>
                </a:solidFill>
                <a:latin typeface="Cambria" panose="02040503050406030204" pitchFamily="18" charset="0"/>
              </a:rPr>
              <a:t>, and </a:t>
            </a:r>
            <a:r>
              <a:rPr lang="en-US" altLang="en-US" sz="2300" u="sng" dirty="0">
                <a:solidFill>
                  <a:srgbClr val="000000"/>
                </a:solidFill>
                <a:latin typeface="Cambria" panose="02040503050406030204" pitchFamily="18" charset="0"/>
              </a:rPr>
              <a:t>string array</a:t>
            </a:r>
            <a:r>
              <a:rPr lang="en-US" altLang="en-US" sz="2300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2300" b="1" dirty="0">
                <a:solidFill>
                  <a:srgbClr val="000000"/>
                </a:solidFill>
                <a:latin typeface="Consolas" panose="020B0609020204030204" pitchFamily="49" charset="0"/>
              </a:rPr>
              <a:t>face</a:t>
            </a:r>
            <a:r>
              <a:rPr lang="en-US" altLang="en-US" sz="2300" dirty="0">
                <a:solidFill>
                  <a:srgbClr val="000000"/>
                </a:solidFill>
                <a:latin typeface="Cambria" panose="02040503050406030204" pitchFamily="18" charset="0"/>
              </a:rPr>
              <a:t> with </a:t>
            </a:r>
            <a:r>
              <a:rPr lang="en-US" altLang="en-US" sz="2300" u="sng" dirty="0">
                <a:solidFill>
                  <a:srgbClr val="000000"/>
                </a:solidFill>
                <a:latin typeface="Cambria" panose="02040503050406030204" pitchFamily="18" charset="0"/>
              </a:rPr>
              <a:t>character string</a:t>
            </a:r>
            <a:r>
              <a:rPr lang="en-US" altLang="en-US" sz="2300" dirty="0">
                <a:solidFill>
                  <a:srgbClr val="000000"/>
                </a:solidFill>
                <a:latin typeface="Cambria" panose="02040503050406030204" pitchFamily="18" charset="0"/>
              </a:rPr>
              <a:t>s representing the </a:t>
            </a:r>
            <a:r>
              <a:rPr lang="en-US" altLang="en-US" sz="2300" u="sng" dirty="0">
                <a:solidFill>
                  <a:srgbClr val="000000"/>
                </a:solidFill>
                <a:latin typeface="Cambria" panose="02040503050406030204" pitchFamily="18" charset="0"/>
              </a:rPr>
              <a:t>thirteen face values</a:t>
            </a:r>
            <a:r>
              <a:rPr lang="en-US" altLang="en-US" sz="2300" dirty="0">
                <a:solidFill>
                  <a:srgbClr val="000000"/>
                </a:solidFill>
                <a:latin typeface="Cambria" panose="02040503050406030204" pitchFamily="18" charset="0"/>
              </a:rPr>
              <a:t>.</a:t>
            </a:r>
          </a:p>
        </p:txBody>
      </p:sp>
      <p:pic>
        <p:nvPicPr>
          <p:cNvPr id="5" name="Picture 4" descr="chtp8_07_Page_64"/>
          <p:cNvPicPr>
            <a:picLocks noGrp="1" noChangeAspect="1"/>
          </p:cNvPicPr>
          <p:nvPr isPhoto="1"/>
        </p:nvPicPr>
        <p:blipFill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0" t="5555" r="9641" b="37778"/>
          <a:stretch/>
        </p:blipFill>
        <p:spPr>
          <a:xfrm>
            <a:off x="1600200" y="3946843"/>
            <a:ext cx="5669281" cy="28346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6168144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229600" cy="411162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Calibri" panose="020F0502020204030204" pitchFamily="34" charset="0"/>
              </a:rPr>
              <a:t>7.11  </a:t>
            </a:r>
            <a:r>
              <a:rPr lang="en-US" dirty="0">
                <a:solidFill>
                  <a:srgbClr val="3380E6"/>
                </a:solidFill>
                <a:latin typeface="Calibri" panose="020F0502020204030204" pitchFamily="34" charset="0"/>
              </a:rPr>
              <a:t>Case Study: Card Shuffling and Dealing Simulation (Cont.)</a:t>
            </a:r>
          </a:p>
        </p:txBody>
      </p:sp>
      <p:sp>
        <p:nvSpPr>
          <p:cNvPr id="156675" name="Text Placeholder 2"/>
          <p:cNvSpPr>
            <a:spLocks noGrp="1"/>
          </p:cNvSpPr>
          <p:nvPr>
            <p:ph type="body" idx="1"/>
          </p:nvPr>
        </p:nvSpPr>
        <p:spPr>
          <a:xfrm>
            <a:off x="152400" y="838200"/>
            <a:ext cx="8915400" cy="5410200"/>
          </a:xfrm>
        </p:spPr>
        <p:txBody>
          <a:bodyPr>
            <a:noAutofit/>
          </a:bodyPr>
          <a:lstStyle/>
          <a:p>
            <a:pPr algn="just" eaLnBrk="1" hangingPunct="1"/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This </a:t>
            </a:r>
            <a:r>
              <a:rPr lang="en-US" altLang="en-US" sz="2800" u="sng" dirty="0">
                <a:solidFill>
                  <a:srgbClr val="000000"/>
                </a:solidFill>
                <a:latin typeface="Cambria" panose="02040503050406030204" pitchFamily="18" charset="0"/>
              </a:rPr>
              <a:t>simulated deck of cards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 may be </a:t>
            </a:r>
            <a:r>
              <a:rPr lang="en-US" altLang="en-US" sz="2800" i="1" u="sng" dirty="0">
                <a:solidFill>
                  <a:srgbClr val="000000"/>
                </a:solidFill>
                <a:latin typeface="Cambria" panose="02040503050406030204" pitchFamily="18" charset="0"/>
              </a:rPr>
              <a:t>shuffled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 as follows. </a:t>
            </a:r>
          </a:p>
          <a:p>
            <a:pPr lvl="1" algn="just"/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First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the array </a:t>
            </a:r>
            <a: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deck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is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cleared to zeros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lvl="1" algn="just"/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Then, a </a:t>
            </a:r>
            <a: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row</a:t>
            </a:r>
            <a:r>
              <a:rPr lang="en-US" altLang="en-US" b="1" dirty="0">
                <a:solidFill>
                  <a:srgbClr val="000000"/>
                </a:solidFill>
                <a:latin typeface="Cambria" panose="02040503050406030204" pitchFamily="18" charset="0"/>
              </a:rPr>
              <a:t> (0–3)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and a </a:t>
            </a:r>
            <a: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column</a:t>
            </a:r>
            <a:r>
              <a:rPr lang="en-US" altLang="en-US" b="1" dirty="0">
                <a:solidFill>
                  <a:srgbClr val="000000"/>
                </a:solidFill>
                <a:latin typeface="Cambria" panose="02040503050406030204" pitchFamily="18" charset="0"/>
              </a:rPr>
              <a:t> (0–12)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are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each chosen </a:t>
            </a:r>
            <a:r>
              <a:rPr lang="en-US" altLang="en-US" i="1" u="sng" dirty="0">
                <a:solidFill>
                  <a:srgbClr val="000000"/>
                </a:solidFill>
                <a:latin typeface="Cambria" panose="02040503050406030204" pitchFamily="18" charset="0"/>
              </a:rPr>
              <a:t>at </a:t>
            </a:r>
            <a:r>
              <a:rPr lang="en-US" altLang="en-US" b="1" i="1" u="sng" dirty="0">
                <a:solidFill>
                  <a:srgbClr val="000000"/>
                </a:solidFill>
                <a:latin typeface="Cambria" panose="02040503050406030204" pitchFamily="18" charset="0"/>
              </a:rPr>
              <a:t>random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lvl="1" algn="just"/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The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number 1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is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inserted in array element </a:t>
            </a:r>
            <a: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deck[row][column]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to indicate that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this card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will be the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first one dealt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from the shuffled deck. </a:t>
            </a:r>
          </a:p>
          <a:p>
            <a:pPr lvl="1" algn="just"/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This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process continues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with the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numbers 2, 3, …, 52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being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randomly inserted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in the </a:t>
            </a:r>
            <a:r>
              <a:rPr lang="en-US" altLang="en-US" b="1" u="sng" dirty="0">
                <a:solidFill>
                  <a:srgbClr val="000000"/>
                </a:solidFill>
                <a:latin typeface="Consolas" panose="020B0609020204030204" pitchFamily="49" charset="0"/>
              </a:rPr>
              <a:t>deck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 array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to indicate which cards are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to be placed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second, third, …, and fifty-second in the shuffled deck. </a:t>
            </a:r>
          </a:p>
        </p:txBody>
      </p:sp>
      <p:sp>
        <p:nvSpPr>
          <p:cNvPr id="156676" name="Footer Placeholder 3"/>
          <p:cNvSpPr>
            <a:spLocks noGrp="1"/>
          </p:cNvSpPr>
          <p:nvPr>
            <p:ph type="ftr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/>
              <a:t>© 2016 Pearson Education, Ltd.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679502049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76200"/>
            <a:ext cx="8229600" cy="563562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Calibri" panose="020F0502020204030204" pitchFamily="34" charset="0"/>
              </a:rPr>
              <a:t>7.11  </a:t>
            </a:r>
            <a:r>
              <a:rPr lang="en-US" dirty="0">
                <a:solidFill>
                  <a:srgbClr val="3380E6"/>
                </a:solidFill>
                <a:latin typeface="Calibri" panose="020F0502020204030204" pitchFamily="34" charset="0"/>
              </a:rPr>
              <a:t>Case Study: Card Shuffling and Dealing Simulation (Cont.)</a:t>
            </a:r>
          </a:p>
        </p:txBody>
      </p:sp>
      <p:sp>
        <p:nvSpPr>
          <p:cNvPr id="157699" name="Text Placeholder 2"/>
          <p:cNvSpPr>
            <a:spLocks noGrp="1"/>
          </p:cNvSpPr>
          <p:nvPr>
            <p:ph type="body" idx="1"/>
          </p:nvPr>
        </p:nvSpPr>
        <p:spPr>
          <a:xfrm>
            <a:off x="143300" y="914400"/>
            <a:ext cx="8848299" cy="5791200"/>
          </a:xfrm>
        </p:spPr>
        <p:txBody>
          <a:bodyPr>
            <a:normAutofit fontScale="92500" lnSpcReduction="20000"/>
          </a:bodyPr>
          <a:lstStyle/>
          <a:p>
            <a:pPr algn="just" eaLnBrk="1" hangingPunct="1"/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As the </a:t>
            </a:r>
            <a: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deck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array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begins to fill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with card numbers, it’s possible that a card will be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selected again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—i.e., </a:t>
            </a:r>
            <a: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deck[row</a:t>
            </a:r>
            <a:r>
              <a:rPr lang="en-US" altLang="en-US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][</a:t>
            </a:r>
            <a: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column]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will be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nonzero when it’s selected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 eaLnBrk="1" hangingPunct="1"/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This selection is simply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ignored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and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other </a:t>
            </a:r>
            <a:r>
              <a:rPr lang="en-US" altLang="en-US" u="sng" dirty="0">
                <a:solidFill>
                  <a:srgbClr val="000000"/>
                </a:solidFill>
                <a:latin typeface="Consolas" panose="020B0609020204030204" pitchFamily="49" charset="0"/>
              </a:rPr>
              <a:t>rows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 and </a:t>
            </a:r>
            <a:r>
              <a:rPr lang="en-US" altLang="en-US" u="sng" dirty="0">
                <a:solidFill>
                  <a:srgbClr val="000000"/>
                </a:solidFill>
                <a:latin typeface="Consolas" panose="020B0609020204030204" pitchFamily="49" charset="0"/>
              </a:rPr>
              <a:t>columns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are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repeatedly chosen at random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until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an </a:t>
            </a:r>
            <a:r>
              <a:rPr lang="en-US" altLang="en-US" b="1" i="1" u="sng" dirty="0">
                <a:solidFill>
                  <a:srgbClr val="000000"/>
                </a:solidFill>
                <a:latin typeface="Cambria" panose="02040503050406030204" pitchFamily="18" charset="0"/>
              </a:rPr>
              <a:t>unselected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 card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is found. </a:t>
            </a:r>
          </a:p>
          <a:p>
            <a:pPr algn="just" eaLnBrk="1" hangingPunct="1"/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Eventually, the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numbers 1 through 52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will occupy the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52 slots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of the </a:t>
            </a:r>
            <a: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deck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array. </a:t>
            </a:r>
          </a:p>
          <a:p>
            <a:pPr algn="just" eaLnBrk="1" hangingPunct="1"/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At this point, the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deck of cards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is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fully shuffled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  <a:endParaRPr lang="tr-TR" altLang="en-US" dirty="0" smtClean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algn="just"/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This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shuffling algorithm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can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execute </a:t>
            </a:r>
            <a:r>
              <a:rPr lang="en-US" altLang="en-US" i="1" u="sng" dirty="0">
                <a:solidFill>
                  <a:srgbClr val="000000"/>
                </a:solidFill>
                <a:latin typeface="Cambria" panose="02040503050406030204" pitchFamily="18" charset="0"/>
              </a:rPr>
              <a:t>indefinitely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if cards that have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already been shuffled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are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repeatedly selected at random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This 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phenomenon is known as </a:t>
            </a:r>
            <a:r>
              <a:rPr lang="en-US" altLang="en-US" b="1" dirty="0">
                <a:solidFill>
                  <a:srgbClr val="0000FF"/>
                </a:solidFill>
                <a:latin typeface="Cambria" panose="02040503050406030204" pitchFamily="18" charset="0"/>
              </a:rPr>
              <a:t>indefinite postponement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 eaLnBrk="1" hangingPunct="1"/>
            <a:endParaRPr lang="en-US" altLang="en-US" dirty="0">
              <a:solidFill>
                <a:srgbClr val="000000"/>
              </a:solidFill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075212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229600" cy="563562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Calibri" panose="020F0502020204030204" pitchFamily="34" charset="0"/>
              </a:rPr>
              <a:t>7.11  </a:t>
            </a:r>
            <a:r>
              <a:rPr lang="en-US" dirty="0">
                <a:solidFill>
                  <a:srgbClr val="3380E6"/>
                </a:solidFill>
                <a:latin typeface="Calibri" panose="020F0502020204030204" pitchFamily="34" charset="0"/>
              </a:rPr>
              <a:t>Case Study: Card Shuffling and Dealing Simulation (Cont.)</a:t>
            </a:r>
          </a:p>
        </p:txBody>
      </p:sp>
      <p:sp>
        <p:nvSpPr>
          <p:cNvPr id="160771" name="Text Placeholder 2"/>
          <p:cNvSpPr>
            <a:spLocks noGrp="1"/>
          </p:cNvSpPr>
          <p:nvPr>
            <p:ph type="body" idx="1"/>
          </p:nvPr>
        </p:nvSpPr>
        <p:spPr>
          <a:xfrm>
            <a:off x="152400" y="838199"/>
            <a:ext cx="8839200" cy="5883277"/>
          </a:xfrm>
        </p:spPr>
        <p:txBody>
          <a:bodyPr>
            <a:normAutofit/>
          </a:bodyPr>
          <a:lstStyle/>
          <a:p>
            <a:pPr algn="just" eaLnBrk="1" hangingPunct="1"/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To </a:t>
            </a:r>
            <a:r>
              <a:rPr lang="en-US" altLang="en-US" sz="2800" u="sng" dirty="0">
                <a:solidFill>
                  <a:srgbClr val="000000"/>
                </a:solidFill>
                <a:latin typeface="Cambria" panose="02040503050406030204" pitchFamily="18" charset="0"/>
              </a:rPr>
              <a:t>deal the first card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, we </a:t>
            </a:r>
            <a:r>
              <a:rPr lang="en-US" altLang="en-US" sz="2800" u="sng" dirty="0">
                <a:solidFill>
                  <a:srgbClr val="000000"/>
                </a:solidFill>
                <a:latin typeface="Cambria" panose="02040503050406030204" pitchFamily="18" charset="0"/>
              </a:rPr>
              <a:t>search the array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 for </a:t>
            </a:r>
            <a:r>
              <a:rPr lang="en-US" altLang="en-US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deck[row][column]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2800" u="sng" dirty="0">
                <a:solidFill>
                  <a:srgbClr val="000000"/>
                </a:solidFill>
                <a:latin typeface="Cambria" panose="02040503050406030204" pitchFamily="18" charset="0"/>
              </a:rPr>
              <a:t>equal to </a:t>
            </a:r>
            <a:r>
              <a:rPr lang="en-US" altLang="en-US" sz="2800" u="sng" dirty="0">
                <a:solidFill>
                  <a:srgbClr val="000000"/>
                </a:solidFill>
                <a:latin typeface="Consolas" panose="020B0609020204030204" pitchFamily="49" charset="0"/>
              </a:rPr>
              <a:t>1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 eaLnBrk="1" hangingPunct="1"/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This is accomplished with </a:t>
            </a:r>
            <a:r>
              <a:rPr lang="en-US" altLang="en-US" sz="2800" u="sng" dirty="0">
                <a:solidFill>
                  <a:srgbClr val="000000"/>
                </a:solidFill>
                <a:latin typeface="Cambria" panose="02040503050406030204" pitchFamily="18" charset="0"/>
              </a:rPr>
              <a:t>nested </a:t>
            </a:r>
            <a:r>
              <a:rPr lang="en-US" altLang="en-US" sz="2800" u="sng" dirty="0">
                <a:solidFill>
                  <a:srgbClr val="000000"/>
                </a:solidFill>
                <a:latin typeface="Consolas" panose="020B0609020204030204" pitchFamily="49" charset="0"/>
              </a:rPr>
              <a:t>for</a:t>
            </a:r>
            <a:r>
              <a:rPr lang="en-US" altLang="en-US" sz="2800" u="sng" dirty="0">
                <a:solidFill>
                  <a:srgbClr val="000000"/>
                </a:solidFill>
                <a:latin typeface="Cambria" panose="02040503050406030204" pitchFamily="18" charset="0"/>
              </a:rPr>
              <a:t> statements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 that vary </a:t>
            </a:r>
            <a:r>
              <a:rPr lang="en-US" altLang="en-US" sz="2800" b="1" u="sng" dirty="0">
                <a:solidFill>
                  <a:srgbClr val="000000"/>
                </a:solidFill>
                <a:latin typeface="Consolas" panose="020B0609020204030204" pitchFamily="49" charset="0"/>
              </a:rPr>
              <a:t>row</a:t>
            </a:r>
            <a:r>
              <a:rPr lang="en-US" altLang="en-US" sz="2800" u="sng" dirty="0">
                <a:solidFill>
                  <a:srgbClr val="000000"/>
                </a:solidFill>
                <a:latin typeface="Cambria" panose="02040503050406030204" pitchFamily="18" charset="0"/>
              </a:rPr>
              <a:t> from 0 to 3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 and </a:t>
            </a:r>
            <a:r>
              <a:rPr lang="en-US" altLang="en-US" sz="2800" b="1" u="sng" dirty="0">
                <a:solidFill>
                  <a:srgbClr val="000000"/>
                </a:solidFill>
                <a:latin typeface="Consolas" panose="020B0609020204030204" pitchFamily="49" charset="0"/>
              </a:rPr>
              <a:t>column</a:t>
            </a:r>
            <a:r>
              <a:rPr lang="en-US" altLang="en-US" sz="2800" u="sng" dirty="0">
                <a:solidFill>
                  <a:srgbClr val="000000"/>
                </a:solidFill>
                <a:latin typeface="Cambria" panose="02040503050406030204" pitchFamily="18" charset="0"/>
              </a:rPr>
              <a:t> from 0 to 12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 eaLnBrk="1" hangingPunct="1"/>
            <a:r>
              <a:rPr lang="en-US" altLang="en-US" sz="2800" u="sng" dirty="0">
                <a:solidFill>
                  <a:srgbClr val="000000"/>
                </a:solidFill>
                <a:latin typeface="Cambria" panose="02040503050406030204" pitchFamily="18" charset="0"/>
              </a:rPr>
              <a:t>What card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 does </a:t>
            </a:r>
            <a:r>
              <a:rPr lang="en-US" altLang="en-US" sz="2800" u="sng" dirty="0">
                <a:solidFill>
                  <a:srgbClr val="000000"/>
                </a:solidFill>
                <a:latin typeface="Cambria" panose="02040503050406030204" pitchFamily="18" charset="0"/>
              </a:rPr>
              <a:t>that element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 of the array </a:t>
            </a:r>
            <a:r>
              <a:rPr lang="en-US" altLang="en-US" sz="2800" u="sng" dirty="0">
                <a:solidFill>
                  <a:srgbClr val="000000"/>
                </a:solidFill>
                <a:latin typeface="Cambria" panose="02040503050406030204" pitchFamily="18" charset="0"/>
              </a:rPr>
              <a:t>correspond to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? </a:t>
            </a:r>
          </a:p>
          <a:p>
            <a:pPr algn="just" eaLnBrk="1" hangingPunct="1"/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The </a:t>
            </a:r>
            <a:r>
              <a:rPr lang="en-US" altLang="en-US" sz="2800" b="1" u="sng" dirty="0">
                <a:solidFill>
                  <a:srgbClr val="000000"/>
                </a:solidFill>
                <a:latin typeface="Consolas" panose="020B0609020204030204" pitchFamily="49" charset="0"/>
              </a:rPr>
              <a:t>suit</a:t>
            </a:r>
            <a:r>
              <a:rPr lang="en-US" altLang="en-US" sz="2800" u="sng" dirty="0">
                <a:solidFill>
                  <a:srgbClr val="000000"/>
                </a:solidFill>
                <a:latin typeface="Cambria" panose="02040503050406030204" pitchFamily="18" charset="0"/>
              </a:rPr>
              <a:t> array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 has been preloaded with the </a:t>
            </a:r>
            <a:r>
              <a:rPr lang="en-US" altLang="en-US" sz="2800" u="sng" dirty="0">
                <a:solidFill>
                  <a:srgbClr val="000000"/>
                </a:solidFill>
                <a:latin typeface="Cambria" panose="02040503050406030204" pitchFamily="18" charset="0"/>
              </a:rPr>
              <a:t>four suits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, so to </a:t>
            </a:r>
            <a:r>
              <a:rPr lang="en-US" altLang="en-US" sz="2800" u="sng" dirty="0">
                <a:solidFill>
                  <a:srgbClr val="000000"/>
                </a:solidFill>
                <a:latin typeface="Cambria" panose="02040503050406030204" pitchFamily="18" charset="0"/>
              </a:rPr>
              <a:t>get the suit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, we </a:t>
            </a:r>
            <a:r>
              <a:rPr lang="en-US" altLang="en-US" sz="2800" u="sng" dirty="0">
                <a:solidFill>
                  <a:srgbClr val="000000"/>
                </a:solidFill>
                <a:latin typeface="Cambria" panose="02040503050406030204" pitchFamily="18" charset="0"/>
              </a:rPr>
              <a:t>print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 the </a:t>
            </a:r>
            <a:r>
              <a:rPr lang="en-US" altLang="en-US" sz="2800" u="sng" dirty="0">
                <a:solidFill>
                  <a:srgbClr val="000000"/>
                </a:solidFill>
                <a:latin typeface="Cambria" panose="02040503050406030204" pitchFamily="18" charset="0"/>
              </a:rPr>
              <a:t>character string </a:t>
            </a:r>
            <a:r>
              <a:rPr lang="en-US" altLang="en-US" sz="2800" b="1" u="sng" dirty="0">
                <a:solidFill>
                  <a:srgbClr val="000000"/>
                </a:solidFill>
                <a:latin typeface="Consolas" panose="020B0609020204030204" pitchFamily="49" charset="0"/>
              </a:rPr>
              <a:t>suit[row]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 eaLnBrk="1" hangingPunct="1"/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Similarly, to </a:t>
            </a:r>
            <a:r>
              <a:rPr lang="en-US" altLang="en-US" sz="2800" u="sng" dirty="0">
                <a:solidFill>
                  <a:srgbClr val="000000"/>
                </a:solidFill>
                <a:latin typeface="Cambria" panose="02040503050406030204" pitchFamily="18" charset="0"/>
              </a:rPr>
              <a:t>get the face value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 of the card, we </a:t>
            </a:r>
            <a:r>
              <a:rPr lang="en-US" altLang="en-US" sz="2800" u="sng" dirty="0">
                <a:solidFill>
                  <a:srgbClr val="000000"/>
                </a:solidFill>
                <a:latin typeface="Cambria" panose="02040503050406030204" pitchFamily="18" charset="0"/>
              </a:rPr>
              <a:t>print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 the </a:t>
            </a:r>
            <a:r>
              <a:rPr lang="en-US" altLang="en-US" sz="2800" u="sng" dirty="0">
                <a:solidFill>
                  <a:srgbClr val="000000"/>
                </a:solidFill>
                <a:latin typeface="Cambria" panose="02040503050406030204" pitchFamily="18" charset="0"/>
              </a:rPr>
              <a:t>character string </a:t>
            </a:r>
            <a:r>
              <a:rPr lang="en-US" altLang="en-US" sz="2800" b="1" u="sng" dirty="0">
                <a:solidFill>
                  <a:srgbClr val="000000"/>
                </a:solidFill>
                <a:latin typeface="Consolas" panose="020B0609020204030204" pitchFamily="49" charset="0"/>
              </a:rPr>
              <a:t>face[column]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 eaLnBrk="1" hangingPunct="1"/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We also </a:t>
            </a:r>
            <a:r>
              <a:rPr lang="en-US" altLang="en-US" sz="2800" u="sng" dirty="0">
                <a:solidFill>
                  <a:srgbClr val="000000"/>
                </a:solidFill>
                <a:latin typeface="Cambria" panose="02040503050406030204" pitchFamily="18" charset="0"/>
              </a:rPr>
              <a:t>print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 the </a:t>
            </a:r>
            <a:r>
              <a:rPr lang="en-US" altLang="en-US" sz="2800" u="sng" dirty="0">
                <a:solidFill>
                  <a:srgbClr val="000000"/>
                </a:solidFill>
                <a:latin typeface="Cambria" panose="02040503050406030204" pitchFamily="18" charset="0"/>
              </a:rPr>
              <a:t>character string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" of "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030064056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8229600" cy="639762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Calibri" panose="020F0502020204030204" pitchFamily="34" charset="0"/>
              </a:rPr>
              <a:t>7.11  </a:t>
            </a:r>
            <a:r>
              <a:rPr lang="en-US" dirty="0">
                <a:solidFill>
                  <a:srgbClr val="3380E6"/>
                </a:solidFill>
                <a:latin typeface="Calibri" panose="020F0502020204030204" pitchFamily="34" charset="0"/>
              </a:rPr>
              <a:t>Case Study: Card Shuffling and Dealing Simulation (Cont.)</a:t>
            </a:r>
          </a:p>
        </p:txBody>
      </p:sp>
      <p:sp>
        <p:nvSpPr>
          <p:cNvPr id="161795" name="Text Placeholder 2"/>
          <p:cNvSpPr>
            <a:spLocks noGrp="1"/>
          </p:cNvSpPr>
          <p:nvPr>
            <p:ph type="body" idx="1"/>
          </p:nvPr>
        </p:nvSpPr>
        <p:spPr>
          <a:xfrm>
            <a:off x="152400" y="846160"/>
            <a:ext cx="8839200" cy="5715000"/>
          </a:xfrm>
        </p:spPr>
        <p:txBody>
          <a:bodyPr>
            <a:normAutofit/>
          </a:bodyPr>
          <a:lstStyle/>
          <a:p>
            <a:pPr algn="just" eaLnBrk="1" hangingPunct="1">
              <a:lnSpc>
                <a:spcPct val="90000"/>
              </a:lnSpc>
            </a:pPr>
            <a:r>
              <a:rPr lang="en-US" altLang="en-US" sz="2800" u="sng" dirty="0">
                <a:solidFill>
                  <a:srgbClr val="000000"/>
                </a:solidFill>
                <a:latin typeface="Cambria" panose="02040503050406030204" pitchFamily="18" charset="0"/>
              </a:rPr>
              <a:t>Printing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 this information in the </a:t>
            </a:r>
            <a:r>
              <a:rPr lang="en-US" altLang="en-US" sz="2800" u="sng" dirty="0">
                <a:solidFill>
                  <a:srgbClr val="000000"/>
                </a:solidFill>
                <a:latin typeface="Cambria" panose="02040503050406030204" pitchFamily="18" charset="0"/>
              </a:rPr>
              <a:t>proper order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 enables us to </a:t>
            </a:r>
            <a:r>
              <a:rPr lang="en-US" altLang="en-US" sz="2800" u="sng" dirty="0">
                <a:solidFill>
                  <a:srgbClr val="000000"/>
                </a:solidFill>
                <a:latin typeface="Cambria" panose="02040503050406030204" pitchFamily="18" charset="0"/>
              </a:rPr>
              <a:t>print each card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 in the form </a:t>
            </a:r>
            <a:r>
              <a:rPr lang="en-US" altLang="en-US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"King</a:t>
            </a:r>
            <a:r>
              <a:rPr lang="en-US" altLang="en-US" sz="2800" b="1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of</a:t>
            </a:r>
            <a:r>
              <a:rPr lang="en-US" altLang="en-US" sz="2800" b="1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Clubs"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, </a:t>
            </a:r>
            <a:r>
              <a:rPr lang="en-US" altLang="en-US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"Ace</a:t>
            </a:r>
            <a:r>
              <a:rPr lang="en-US" altLang="en-US" sz="2800" b="1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of</a:t>
            </a:r>
            <a:r>
              <a:rPr lang="en-US" altLang="en-US" sz="2800" b="1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Diamonds"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 and so on.</a:t>
            </a:r>
          </a:p>
          <a:p>
            <a:pPr algn="just" eaLnBrk="1" hangingPunct="1">
              <a:lnSpc>
                <a:spcPct val="90000"/>
              </a:lnSpc>
            </a:pP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Let’s proceed with the </a:t>
            </a:r>
            <a:r>
              <a:rPr lang="en-US" altLang="en-US" sz="2800" u="sng" dirty="0">
                <a:solidFill>
                  <a:srgbClr val="000000"/>
                </a:solidFill>
                <a:latin typeface="Cambria" panose="02040503050406030204" pitchFamily="18" charset="0"/>
              </a:rPr>
              <a:t>top-down, stepwise refinement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 process. </a:t>
            </a:r>
          </a:p>
          <a:p>
            <a:pPr algn="just" eaLnBrk="1" hangingPunct="1">
              <a:lnSpc>
                <a:spcPct val="90000"/>
              </a:lnSpc>
            </a:pP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The </a:t>
            </a:r>
            <a:r>
              <a:rPr lang="en-US" altLang="en-US" sz="2800" i="1" u="sng" dirty="0">
                <a:solidFill>
                  <a:srgbClr val="000000"/>
                </a:solidFill>
                <a:latin typeface="Cambria" panose="02040503050406030204" pitchFamily="18" charset="0"/>
              </a:rPr>
              <a:t>top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 is simply</a:t>
            </a:r>
          </a:p>
          <a:p>
            <a:pPr lvl="1" algn="just" eaLnBrk="1" hangingPunct="1">
              <a:lnSpc>
                <a:spcPct val="90000"/>
              </a:lnSpc>
            </a:pPr>
            <a:r>
              <a:rPr lang="en-US" altLang="en-US" i="1" dirty="0">
                <a:solidFill>
                  <a:srgbClr val="000000"/>
                </a:solidFill>
                <a:latin typeface="Cambria" panose="02040503050406030204" pitchFamily="18" charset="0"/>
              </a:rPr>
              <a:t>Shuffle and deal 52 cards</a:t>
            </a:r>
          </a:p>
          <a:p>
            <a:pPr algn="just" eaLnBrk="1" hangingPunct="1">
              <a:lnSpc>
                <a:spcPct val="90000"/>
              </a:lnSpc>
            </a:pP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Our </a:t>
            </a:r>
            <a:r>
              <a:rPr lang="en-US" altLang="en-US" sz="2800" i="1" u="sng" dirty="0">
                <a:solidFill>
                  <a:srgbClr val="000000"/>
                </a:solidFill>
                <a:latin typeface="Cambria" panose="02040503050406030204" pitchFamily="18" charset="0"/>
              </a:rPr>
              <a:t>first</a:t>
            </a:r>
            <a:r>
              <a:rPr lang="en-US" altLang="en-US" sz="2800" u="sng" dirty="0">
                <a:solidFill>
                  <a:srgbClr val="000000"/>
                </a:solidFill>
                <a:latin typeface="Cambria" panose="02040503050406030204" pitchFamily="18" charset="0"/>
              </a:rPr>
              <a:t> refinement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 yields: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i="1" dirty="0">
                <a:solidFill>
                  <a:srgbClr val="000000"/>
                </a:solidFill>
                <a:latin typeface="Cambria" panose="02040503050406030204" pitchFamily="18" charset="0"/>
              </a:rPr>
              <a:t>Initialize the suit array</a:t>
            </a:r>
            <a:br>
              <a:rPr lang="en-US" altLang="en-US" i="1" dirty="0">
                <a:solidFill>
                  <a:srgbClr val="000000"/>
                </a:solidFill>
                <a:latin typeface="Cambria" panose="02040503050406030204" pitchFamily="18" charset="0"/>
              </a:rPr>
            </a:br>
            <a:r>
              <a:rPr lang="en-US" altLang="en-US" i="1" dirty="0">
                <a:solidFill>
                  <a:srgbClr val="000000"/>
                </a:solidFill>
                <a:latin typeface="Cambria" panose="02040503050406030204" pitchFamily="18" charset="0"/>
              </a:rPr>
              <a:t>Initialize the face array</a:t>
            </a:r>
            <a:br>
              <a:rPr lang="en-US" altLang="en-US" i="1" dirty="0">
                <a:solidFill>
                  <a:srgbClr val="000000"/>
                </a:solidFill>
                <a:latin typeface="Cambria" panose="02040503050406030204" pitchFamily="18" charset="0"/>
              </a:rPr>
            </a:br>
            <a:r>
              <a:rPr lang="en-US" altLang="en-US" i="1" dirty="0">
                <a:solidFill>
                  <a:srgbClr val="000000"/>
                </a:solidFill>
                <a:latin typeface="Cambria" panose="02040503050406030204" pitchFamily="18" charset="0"/>
              </a:rPr>
              <a:t>Initialize the deck array</a:t>
            </a:r>
            <a:br>
              <a:rPr lang="en-US" altLang="en-US" i="1" dirty="0">
                <a:solidFill>
                  <a:srgbClr val="000000"/>
                </a:solidFill>
                <a:latin typeface="Cambria" panose="02040503050406030204" pitchFamily="18" charset="0"/>
              </a:rPr>
            </a:br>
            <a:r>
              <a:rPr lang="en-US" altLang="en-US" i="1" dirty="0">
                <a:solidFill>
                  <a:srgbClr val="000000"/>
                </a:solidFill>
                <a:latin typeface="Cambria" panose="02040503050406030204" pitchFamily="18" charset="0"/>
              </a:rPr>
              <a:t>Shuffle the deck</a:t>
            </a:r>
            <a:br>
              <a:rPr lang="en-US" altLang="en-US" i="1" dirty="0">
                <a:solidFill>
                  <a:srgbClr val="000000"/>
                </a:solidFill>
                <a:latin typeface="Cambria" panose="02040503050406030204" pitchFamily="18" charset="0"/>
              </a:rPr>
            </a:br>
            <a:r>
              <a:rPr lang="en-US" altLang="en-US" i="1" dirty="0">
                <a:solidFill>
                  <a:srgbClr val="000000"/>
                </a:solidFill>
                <a:latin typeface="Cambria" panose="02040503050406030204" pitchFamily="18" charset="0"/>
              </a:rPr>
              <a:t>Deal 52 cards</a:t>
            </a:r>
          </a:p>
        </p:txBody>
      </p:sp>
      <p:sp>
        <p:nvSpPr>
          <p:cNvPr id="161796" name="Footer Placeholder 3"/>
          <p:cNvSpPr>
            <a:spLocks noGrp="1"/>
          </p:cNvSpPr>
          <p:nvPr>
            <p:ph type="ftr" sz="quarter" idx="11"/>
          </p:nvPr>
        </p:nvSpPr>
        <p:spPr bwMode="auto">
          <a:xfrm>
            <a:off x="2209800" y="6424592"/>
            <a:ext cx="4800600" cy="365125"/>
          </a:xfrm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/>
              <a:t>© 2016 Pearson Education, Ltd.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438975032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229600" cy="563562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Calibri" panose="020F0502020204030204" pitchFamily="34" charset="0"/>
              </a:rPr>
              <a:t>7.11  </a:t>
            </a:r>
            <a:r>
              <a:rPr lang="en-US" dirty="0">
                <a:solidFill>
                  <a:srgbClr val="3380E6"/>
                </a:solidFill>
                <a:latin typeface="Calibri" panose="020F0502020204030204" pitchFamily="34" charset="0"/>
              </a:rPr>
              <a:t>Case Study: Card Shuffling and Dealing Simulation (Cont.)</a:t>
            </a:r>
          </a:p>
        </p:txBody>
      </p:sp>
      <p:sp>
        <p:nvSpPr>
          <p:cNvPr id="162819" name="Text Placeholder 2"/>
          <p:cNvSpPr>
            <a:spLocks noGrp="1"/>
          </p:cNvSpPr>
          <p:nvPr>
            <p:ph type="body" idx="1"/>
          </p:nvPr>
        </p:nvSpPr>
        <p:spPr>
          <a:xfrm>
            <a:off x="84160" y="914400"/>
            <a:ext cx="8991600" cy="5562600"/>
          </a:xfrm>
        </p:spPr>
        <p:txBody>
          <a:bodyPr>
            <a:normAutofit fontScale="62500" lnSpcReduction="20000"/>
          </a:bodyPr>
          <a:lstStyle/>
          <a:p>
            <a:pPr eaLnBrk="1" hangingPunct="1"/>
            <a:r>
              <a:rPr lang="en-US" altLang="en-US" sz="3800" u="sng" dirty="0">
                <a:solidFill>
                  <a:srgbClr val="000000"/>
                </a:solidFill>
                <a:latin typeface="Cambria" panose="02040503050406030204" pitchFamily="18" charset="0"/>
              </a:rPr>
              <a:t>“Shuffle the deck”</a:t>
            </a:r>
            <a:r>
              <a:rPr lang="en-US" altLang="en-US" sz="3800" dirty="0">
                <a:solidFill>
                  <a:srgbClr val="000000"/>
                </a:solidFill>
                <a:latin typeface="Cambria" panose="02040503050406030204" pitchFamily="18" charset="0"/>
              </a:rPr>
              <a:t> may be </a:t>
            </a:r>
            <a:r>
              <a:rPr lang="en-US" altLang="en-US" sz="3800" u="sng" dirty="0">
                <a:solidFill>
                  <a:srgbClr val="000000"/>
                </a:solidFill>
                <a:latin typeface="Cambria" panose="02040503050406030204" pitchFamily="18" charset="0"/>
              </a:rPr>
              <a:t>expanded</a:t>
            </a:r>
            <a:r>
              <a:rPr lang="en-US" altLang="en-US" sz="3800" dirty="0">
                <a:solidFill>
                  <a:srgbClr val="000000"/>
                </a:solidFill>
                <a:latin typeface="Cambria" panose="02040503050406030204" pitchFamily="18" charset="0"/>
              </a:rPr>
              <a:t> as follows:</a:t>
            </a:r>
          </a:p>
          <a:p>
            <a:pPr lvl="1" eaLnBrk="1" hangingPunct="1"/>
            <a:r>
              <a:rPr lang="en-US" altLang="en-US" sz="3800" i="1" dirty="0">
                <a:solidFill>
                  <a:srgbClr val="000000"/>
                </a:solidFill>
                <a:latin typeface="Cambria" panose="02040503050406030204" pitchFamily="18" charset="0"/>
              </a:rPr>
              <a:t>For each of the 52 cards</a:t>
            </a:r>
            <a:br>
              <a:rPr lang="en-US" altLang="en-US" sz="3800" i="1" dirty="0">
                <a:solidFill>
                  <a:srgbClr val="000000"/>
                </a:solidFill>
                <a:latin typeface="Cambria" panose="02040503050406030204" pitchFamily="18" charset="0"/>
              </a:rPr>
            </a:br>
            <a:r>
              <a:rPr lang="en-US" altLang="en-US" sz="3800" i="1" u="sng" dirty="0">
                <a:solidFill>
                  <a:srgbClr val="000000"/>
                </a:solidFill>
                <a:latin typeface="Cambria" panose="02040503050406030204" pitchFamily="18" charset="0"/>
              </a:rPr>
              <a:t>Place card number</a:t>
            </a:r>
            <a:r>
              <a:rPr lang="en-US" altLang="en-US" sz="3800" i="1" dirty="0">
                <a:solidFill>
                  <a:srgbClr val="000000"/>
                </a:solidFill>
                <a:latin typeface="Cambria" panose="02040503050406030204" pitchFamily="18" charset="0"/>
              </a:rPr>
              <a:t> in randomly selected </a:t>
            </a:r>
            <a:r>
              <a:rPr lang="en-US" altLang="en-US" sz="3800" i="1" dirty="0" smtClean="0">
                <a:solidFill>
                  <a:srgbClr val="000000"/>
                </a:solidFill>
                <a:latin typeface="Cambria" panose="02040503050406030204" pitchFamily="18" charset="0"/>
              </a:rPr>
              <a:t>unoccupied </a:t>
            </a:r>
            <a:r>
              <a:rPr lang="en-US" altLang="en-US" sz="3800" i="1" dirty="0">
                <a:solidFill>
                  <a:srgbClr val="000000"/>
                </a:solidFill>
                <a:latin typeface="Cambria" panose="02040503050406030204" pitchFamily="18" charset="0"/>
              </a:rPr>
              <a:t>slot of deck</a:t>
            </a:r>
          </a:p>
          <a:p>
            <a:pPr eaLnBrk="1" hangingPunct="1"/>
            <a:r>
              <a:rPr lang="en-US" altLang="en-US" sz="3800" u="sng" dirty="0">
                <a:solidFill>
                  <a:srgbClr val="000000"/>
                </a:solidFill>
                <a:latin typeface="Cambria" panose="02040503050406030204" pitchFamily="18" charset="0"/>
              </a:rPr>
              <a:t>“Deal 52 cards”</a:t>
            </a:r>
            <a:r>
              <a:rPr lang="en-US" altLang="en-US" sz="3800" dirty="0">
                <a:solidFill>
                  <a:srgbClr val="000000"/>
                </a:solidFill>
                <a:latin typeface="Cambria" panose="02040503050406030204" pitchFamily="18" charset="0"/>
              </a:rPr>
              <a:t> may be </a:t>
            </a:r>
            <a:r>
              <a:rPr lang="en-US" altLang="en-US" sz="3800" u="sng" dirty="0">
                <a:solidFill>
                  <a:srgbClr val="000000"/>
                </a:solidFill>
                <a:latin typeface="Cambria" panose="02040503050406030204" pitchFamily="18" charset="0"/>
              </a:rPr>
              <a:t>expanded</a:t>
            </a:r>
            <a:r>
              <a:rPr lang="en-US" altLang="en-US" sz="3800" dirty="0">
                <a:solidFill>
                  <a:srgbClr val="000000"/>
                </a:solidFill>
                <a:latin typeface="Cambria" panose="02040503050406030204" pitchFamily="18" charset="0"/>
              </a:rPr>
              <a:t> as follows:</a:t>
            </a:r>
          </a:p>
          <a:p>
            <a:pPr lvl="1" eaLnBrk="1" hangingPunct="1"/>
            <a:r>
              <a:rPr lang="en-US" altLang="en-US" sz="3800" i="1" dirty="0">
                <a:solidFill>
                  <a:srgbClr val="000000"/>
                </a:solidFill>
                <a:latin typeface="Cambria" panose="02040503050406030204" pitchFamily="18" charset="0"/>
              </a:rPr>
              <a:t>For each of the 52 cards</a:t>
            </a:r>
            <a:br>
              <a:rPr lang="en-US" altLang="en-US" sz="3800" i="1" dirty="0">
                <a:solidFill>
                  <a:srgbClr val="000000"/>
                </a:solidFill>
                <a:latin typeface="Cambria" panose="02040503050406030204" pitchFamily="18" charset="0"/>
              </a:rPr>
            </a:br>
            <a:r>
              <a:rPr lang="en-US" altLang="en-US" sz="3800" i="1" u="sng" dirty="0">
                <a:solidFill>
                  <a:srgbClr val="000000"/>
                </a:solidFill>
                <a:latin typeface="Cambria" panose="02040503050406030204" pitchFamily="18" charset="0"/>
              </a:rPr>
              <a:t>Find card number</a:t>
            </a:r>
            <a:r>
              <a:rPr lang="en-US" altLang="en-US" sz="3800" i="1" dirty="0">
                <a:solidFill>
                  <a:srgbClr val="000000"/>
                </a:solidFill>
                <a:latin typeface="Cambria" panose="02040503050406030204" pitchFamily="18" charset="0"/>
              </a:rPr>
              <a:t> in deck array and print face and </a:t>
            </a:r>
            <a:r>
              <a:rPr lang="en-US" altLang="en-US" sz="3800" i="1" dirty="0" smtClean="0">
                <a:solidFill>
                  <a:srgbClr val="000000"/>
                </a:solidFill>
                <a:latin typeface="Cambria" panose="02040503050406030204" pitchFamily="18" charset="0"/>
              </a:rPr>
              <a:t>suit </a:t>
            </a:r>
            <a:r>
              <a:rPr lang="en-US" altLang="en-US" sz="3800" i="1" dirty="0">
                <a:solidFill>
                  <a:srgbClr val="000000"/>
                </a:solidFill>
                <a:latin typeface="Cambria" panose="02040503050406030204" pitchFamily="18" charset="0"/>
              </a:rPr>
              <a:t>of </a:t>
            </a:r>
            <a:r>
              <a:rPr lang="en-US" altLang="en-US" sz="3800" i="1" dirty="0" smtClean="0">
                <a:solidFill>
                  <a:srgbClr val="000000"/>
                </a:solidFill>
                <a:latin typeface="Cambria" panose="02040503050406030204" pitchFamily="18" charset="0"/>
              </a:rPr>
              <a:t>card</a:t>
            </a:r>
            <a:endParaRPr lang="tr-TR" altLang="en-US" sz="3800" i="1" dirty="0" smtClean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>
              <a:lnSpc>
                <a:spcPct val="90000"/>
              </a:lnSpc>
            </a:pPr>
            <a:r>
              <a:rPr lang="en-US" altLang="en-US" sz="3800" dirty="0">
                <a:solidFill>
                  <a:srgbClr val="000000"/>
                </a:solidFill>
                <a:latin typeface="Cambria" panose="02040503050406030204" pitchFamily="18" charset="0"/>
              </a:rPr>
              <a:t>Incorporating these expansions yields our </a:t>
            </a:r>
            <a:r>
              <a:rPr lang="en-US" altLang="en-US" sz="3800" u="sng" dirty="0">
                <a:solidFill>
                  <a:srgbClr val="000000"/>
                </a:solidFill>
                <a:latin typeface="Cambria" panose="02040503050406030204" pitchFamily="18" charset="0"/>
              </a:rPr>
              <a:t>complete </a:t>
            </a:r>
            <a:r>
              <a:rPr lang="en-US" altLang="en-US" sz="3800" i="1" u="sng" dirty="0">
                <a:solidFill>
                  <a:srgbClr val="000000"/>
                </a:solidFill>
                <a:latin typeface="Cambria" panose="02040503050406030204" pitchFamily="18" charset="0"/>
              </a:rPr>
              <a:t>second refinement</a:t>
            </a:r>
            <a:r>
              <a:rPr lang="en-US" altLang="en-US" sz="3800" dirty="0">
                <a:solidFill>
                  <a:srgbClr val="000000"/>
                </a:solidFill>
                <a:latin typeface="Cambria" panose="02040503050406030204" pitchFamily="18" charset="0"/>
              </a:rPr>
              <a:t>:</a:t>
            </a:r>
          </a:p>
          <a:p>
            <a:pPr lvl="1">
              <a:lnSpc>
                <a:spcPct val="90000"/>
              </a:lnSpc>
            </a:pPr>
            <a:r>
              <a:rPr lang="en-US" altLang="en-US" sz="3800" i="1" dirty="0">
                <a:solidFill>
                  <a:srgbClr val="000000"/>
                </a:solidFill>
                <a:latin typeface="Cambria" panose="02040503050406030204" pitchFamily="18" charset="0"/>
              </a:rPr>
              <a:t>Initialize the suit array</a:t>
            </a:r>
            <a:br>
              <a:rPr lang="en-US" altLang="en-US" sz="3800" i="1" dirty="0">
                <a:solidFill>
                  <a:srgbClr val="000000"/>
                </a:solidFill>
                <a:latin typeface="Cambria" panose="02040503050406030204" pitchFamily="18" charset="0"/>
              </a:rPr>
            </a:br>
            <a:r>
              <a:rPr lang="en-US" altLang="en-US" sz="3800" i="1" dirty="0">
                <a:solidFill>
                  <a:srgbClr val="000000"/>
                </a:solidFill>
                <a:latin typeface="Cambria" panose="02040503050406030204" pitchFamily="18" charset="0"/>
              </a:rPr>
              <a:t>Initialize the face array</a:t>
            </a:r>
            <a:br>
              <a:rPr lang="en-US" altLang="en-US" sz="3800" i="1" dirty="0">
                <a:solidFill>
                  <a:srgbClr val="000000"/>
                </a:solidFill>
                <a:latin typeface="Cambria" panose="02040503050406030204" pitchFamily="18" charset="0"/>
              </a:rPr>
            </a:br>
            <a:r>
              <a:rPr lang="en-US" altLang="en-US" sz="3800" i="1" dirty="0">
                <a:solidFill>
                  <a:srgbClr val="000000"/>
                </a:solidFill>
                <a:latin typeface="Cambria" panose="02040503050406030204" pitchFamily="18" charset="0"/>
              </a:rPr>
              <a:t>Initialize the deck array</a:t>
            </a:r>
            <a:br>
              <a:rPr lang="en-US" altLang="en-US" sz="3800" i="1" dirty="0">
                <a:solidFill>
                  <a:srgbClr val="000000"/>
                </a:solidFill>
                <a:latin typeface="Cambria" panose="02040503050406030204" pitchFamily="18" charset="0"/>
              </a:rPr>
            </a:br>
            <a:r>
              <a:rPr lang="en-US" altLang="en-US" sz="3800" i="1" dirty="0">
                <a:solidFill>
                  <a:srgbClr val="000000"/>
                </a:solidFill>
                <a:latin typeface="Cambria" panose="02040503050406030204" pitchFamily="18" charset="0"/>
              </a:rPr>
              <a:t/>
            </a:r>
            <a:br>
              <a:rPr lang="en-US" altLang="en-US" sz="3800" i="1" dirty="0">
                <a:solidFill>
                  <a:srgbClr val="000000"/>
                </a:solidFill>
                <a:latin typeface="Cambria" panose="02040503050406030204" pitchFamily="18" charset="0"/>
              </a:rPr>
            </a:br>
            <a:r>
              <a:rPr lang="en-US" altLang="en-US" sz="3800" i="1" dirty="0">
                <a:solidFill>
                  <a:srgbClr val="000000"/>
                </a:solidFill>
                <a:latin typeface="Cambria" panose="02040503050406030204" pitchFamily="18" charset="0"/>
              </a:rPr>
              <a:t>For each of the 52 cards</a:t>
            </a:r>
            <a:br>
              <a:rPr lang="en-US" altLang="en-US" sz="3800" i="1" dirty="0">
                <a:solidFill>
                  <a:srgbClr val="000000"/>
                </a:solidFill>
                <a:latin typeface="Cambria" panose="02040503050406030204" pitchFamily="18" charset="0"/>
              </a:rPr>
            </a:br>
            <a:r>
              <a:rPr lang="en-US" altLang="en-US" sz="3800" i="1" dirty="0">
                <a:solidFill>
                  <a:srgbClr val="000000"/>
                </a:solidFill>
                <a:latin typeface="Cambria" panose="02040503050406030204" pitchFamily="18" charset="0"/>
              </a:rPr>
              <a:t>   Place card number in randomly </a:t>
            </a:r>
            <a:r>
              <a:rPr lang="en-US" altLang="en-US" sz="3800" i="1" dirty="0" smtClean="0">
                <a:solidFill>
                  <a:srgbClr val="000000"/>
                </a:solidFill>
                <a:latin typeface="Cambria" panose="02040503050406030204" pitchFamily="18" charset="0"/>
              </a:rPr>
              <a:t>selected</a:t>
            </a:r>
            <a:r>
              <a:rPr lang="tr-TR" altLang="en-US" sz="3800" i="1" dirty="0" smtClean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3800" i="1" dirty="0" smtClean="0">
                <a:solidFill>
                  <a:srgbClr val="000000"/>
                </a:solidFill>
                <a:latin typeface="Cambria" panose="02040503050406030204" pitchFamily="18" charset="0"/>
              </a:rPr>
              <a:t>unoccupied </a:t>
            </a:r>
            <a:r>
              <a:rPr lang="en-US" altLang="en-US" sz="3800" i="1" dirty="0">
                <a:solidFill>
                  <a:srgbClr val="000000"/>
                </a:solidFill>
                <a:latin typeface="Cambria" panose="02040503050406030204" pitchFamily="18" charset="0"/>
              </a:rPr>
              <a:t>slot of deck</a:t>
            </a:r>
            <a:br>
              <a:rPr lang="en-US" altLang="en-US" sz="3800" i="1" dirty="0">
                <a:solidFill>
                  <a:srgbClr val="000000"/>
                </a:solidFill>
                <a:latin typeface="Cambria" panose="02040503050406030204" pitchFamily="18" charset="0"/>
              </a:rPr>
            </a:br>
            <a:r>
              <a:rPr lang="en-US" altLang="en-US" sz="3800" i="1" dirty="0">
                <a:solidFill>
                  <a:srgbClr val="000000"/>
                </a:solidFill>
                <a:latin typeface="Cambria" panose="02040503050406030204" pitchFamily="18" charset="0"/>
              </a:rPr>
              <a:t/>
            </a:r>
            <a:br>
              <a:rPr lang="en-US" altLang="en-US" sz="3800" i="1" dirty="0">
                <a:solidFill>
                  <a:srgbClr val="000000"/>
                </a:solidFill>
                <a:latin typeface="Cambria" panose="02040503050406030204" pitchFamily="18" charset="0"/>
              </a:rPr>
            </a:br>
            <a:r>
              <a:rPr lang="en-US" altLang="en-US" sz="3800" i="1" dirty="0">
                <a:solidFill>
                  <a:srgbClr val="000000"/>
                </a:solidFill>
                <a:latin typeface="Cambria" panose="02040503050406030204" pitchFamily="18" charset="0"/>
              </a:rPr>
              <a:t>For each of the 52 cards</a:t>
            </a:r>
            <a:br>
              <a:rPr lang="en-US" altLang="en-US" sz="3800" i="1" dirty="0">
                <a:solidFill>
                  <a:srgbClr val="000000"/>
                </a:solidFill>
                <a:latin typeface="Cambria" panose="02040503050406030204" pitchFamily="18" charset="0"/>
              </a:rPr>
            </a:br>
            <a:r>
              <a:rPr lang="en-US" altLang="en-US" sz="3800" i="1" dirty="0">
                <a:solidFill>
                  <a:srgbClr val="000000"/>
                </a:solidFill>
                <a:latin typeface="Cambria" panose="02040503050406030204" pitchFamily="18" charset="0"/>
              </a:rPr>
              <a:t>   Find card number in deck array and print face </a:t>
            </a:r>
            <a:r>
              <a:rPr lang="en-US" altLang="en-US" sz="3800" i="1" dirty="0" smtClean="0">
                <a:solidFill>
                  <a:srgbClr val="000000"/>
                </a:solidFill>
                <a:latin typeface="Cambria" panose="02040503050406030204" pitchFamily="18" charset="0"/>
              </a:rPr>
              <a:t>an</a:t>
            </a:r>
            <a:r>
              <a:rPr lang="tr-TR" altLang="en-US" sz="3800" i="1" dirty="0" smtClean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3800" i="1" dirty="0" smtClean="0">
                <a:solidFill>
                  <a:srgbClr val="000000"/>
                </a:solidFill>
                <a:latin typeface="Cambria" panose="02040503050406030204" pitchFamily="18" charset="0"/>
              </a:rPr>
              <a:t>suit </a:t>
            </a:r>
            <a:r>
              <a:rPr lang="en-US" altLang="en-US" sz="3800" i="1" dirty="0">
                <a:solidFill>
                  <a:srgbClr val="000000"/>
                </a:solidFill>
                <a:latin typeface="Cambria" panose="02040503050406030204" pitchFamily="18" charset="0"/>
              </a:rPr>
              <a:t>of card</a:t>
            </a:r>
          </a:p>
          <a:p>
            <a:pPr lvl="1" eaLnBrk="1" hangingPunct="1"/>
            <a:endParaRPr lang="en-US" altLang="en-US" i="1" dirty="0">
              <a:solidFill>
                <a:srgbClr val="000000"/>
              </a:solidFill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38754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0542" y="150579"/>
            <a:ext cx="8229600" cy="715962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Calibri" panose="020F0502020204030204" pitchFamily="34" charset="0"/>
              </a:rPr>
              <a:t>7.3  </a:t>
            </a:r>
            <a:r>
              <a:rPr lang="en-US" dirty="0">
                <a:solidFill>
                  <a:srgbClr val="3380E6"/>
                </a:solidFill>
                <a:latin typeface="Calibri" panose="020F0502020204030204" pitchFamily="34" charset="0"/>
              </a:rPr>
              <a:t>Pointer Operators (Cont.)</a:t>
            </a:r>
          </a:p>
        </p:txBody>
      </p:sp>
      <p:sp>
        <p:nvSpPr>
          <p:cNvPr id="27651" name="Text Placeholder 2"/>
          <p:cNvSpPr>
            <a:spLocks noGrp="1"/>
          </p:cNvSpPr>
          <p:nvPr>
            <p:ph type="body" idx="1"/>
          </p:nvPr>
        </p:nvSpPr>
        <p:spPr>
          <a:xfrm>
            <a:off x="190500" y="1143000"/>
            <a:ext cx="8763000" cy="4800600"/>
          </a:xfrm>
        </p:spPr>
        <p:txBody>
          <a:bodyPr>
            <a:noAutofit/>
          </a:bodyPr>
          <a:lstStyle/>
          <a:p>
            <a:pPr marL="109537" indent="0" algn="just" eaLnBrk="1" hangingPunct="1">
              <a:lnSpc>
                <a:spcPct val="80000"/>
              </a:lnSpc>
              <a:buFont typeface="Wingdings 3" panose="05040102010807070707" pitchFamily="18" charset="2"/>
              <a:buNone/>
              <a:defRPr/>
            </a:pPr>
            <a:r>
              <a:rPr lang="en-US" sz="2600" b="1" i="1" dirty="0">
                <a:solidFill>
                  <a:srgbClr val="000000"/>
                </a:solidFill>
                <a:latin typeface="Cambria" panose="02040503050406030204" pitchFamily="18" charset="0"/>
              </a:rPr>
              <a:t>Demonstrating the </a:t>
            </a:r>
            <a:r>
              <a:rPr lang="en-US" sz="26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&amp;</a:t>
            </a:r>
            <a:r>
              <a:rPr lang="en-US" sz="2600" b="1" i="1" dirty="0">
                <a:solidFill>
                  <a:srgbClr val="000000"/>
                </a:solidFill>
                <a:latin typeface="Cambria" panose="02040503050406030204" pitchFamily="18" charset="0"/>
              </a:rPr>
              <a:t> and </a:t>
            </a:r>
            <a:r>
              <a:rPr lang="en-US" sz="26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*</a:t>
            </a:r>
            <a:r>
              <a:rPr lang="en-US" sz="2600" b="1" i="1" dirty="0">
                <a:solidFill>
                  <a:srgbClr val="000000"/>
                </a:solidFill>
                <a:latin typeface="Cambria" panose="02040503050406030204" pitchFamily="18" charset="0"/>
              </a:rPr>
              <a:t> Operators</a:t>
            </a:r>
          </a:p>
          <a:p>
            <a:pPr algn="just" eaLnBrk="1" hangingPunct="1">
              <a:lnSpc>
                <a:spcPct val="80000"/>
              </a:lnSpc>
              <a:defRPr/>
            </a:pPr>
            <a:r>
              <a:rPr 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Figure 7.4 demonstrates the </a:t>
            </a:r>
            <a:r>
              <a:rPr lang="en-US" sz="2600" u="sng" dirty="0">
                <a:solidFill>
                  <a:srgbClr val="000000"/>
                </a:solidFill>
                <a:latin typeface="Cambria" panose="02040503050406030204" pitchFamily="18" charset="0"/>
              </a:rPr>
              <a:t>pointer operators</a:t>
            </a:r>
            <a:r>
              <a:rPr 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sz="2600" b="1" dirty="0">
                <a:solidFill>
                  <a:srgbClr val="000000"/>
                </a:solidFill>
                <a:latin typeface="Consolas" panose="020B0609020204030204" pitchFamily="49" charset="0"/>
              </a:rPr>
              <a:t>&amp;</a:t>
            </a:r>
            <a:r>
              <a:rPr 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 and </a:t>
            </a:r>
            <a:r>
              <a:rPr lang="en-US" sz="2600" b="1" dirty="0">
                <a:solidFill>
                  <a:srgbClr val="000000"/>
                </a:solidFill>
                <a:latin typeface="Consolas" panose="020B0609020204030204" pitchFamily="49" charset="0"/>
              </a:rPr>
              <a:t>*</a:t>
            </a:r>
            <a:r>
              <a:rPr 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 eaLnBrk="1" hangingPunct="1">
              <a:lnSpc>
                <a:spcPct val="80000"/>
              </a:lnSpc>
              <a:defRPr/>
            </a:pPr>
            <a:r>
              <a:rPr 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The </a:t>
            </a:r>
            <a:r>
              <a:rPr lang="en-US" sz="2600" dirty="0" err="1">
                <a:solidFill>
                  <a:srgbClr val="000000"/>
                </a:solidFill>
                <a:latin typeface="Consolas" panose="020B0609020204030204" pitchFamily="49" charset="0"/>
              </a:rPr>
              <a:t>printf</a:t>
            </a:r>
            <a:r>
              <a:rPr 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 conversion </a:t>
            </a:r>
            <a:r>
              <a:rPr lang="en-US" sz="2600" dirty="0" err="1">
                <a:solidFill>
                  <a:srgbClr val="000000"/>
                </a:solidFill>
                <a:latin typeface="Cambria" panose="02040503050406030204" pitchFamily="18" charset="0"/>
              </a:rPr>
              <a:t>specifier</a:t>
            </a:r>
            <a:r>
              <a:rPr 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sz="2600" b="1" dirty="0">
                <a:solidFill>
                  <a:srgbClr val="000000"/>
                </a:solidFill>
                <a:latin typeface="Consolas" panose="020B0609020204030204" pitchFamily="49" charset="0"/>
              </a:rPr>
              <a:t>%p</a:t>
            </a:r>
            <a:r>
              <a:rPr 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 outputs the </a:t>
            </a:r>
            <a:r>
              <a:rPr lang="en-US" sz="2600" u="sng" dirty="0">
                <a:solidFill>
                  <a:srgbClr val="000000"/>
                </a:solidFill>
                <a:latin typeface="Cambria" panose="02040503050406030204" pitchFamily="18" charset="0"/>
              </a:rPr>
              <a:t>memory location</a:t>
            </a:r>
            <a:r>
              <a:rPr 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 as a </a:t>
            </a:r>
            <a:r>
              <a:rPr lang="en-US" sz="2600" i="1" u="sng" dirty="0">
                <a:solidFill>
                  <a:srgbClr val="000000"/>
                </a:solidFill>
                <a:latin typeface="Cambria" panose="02040503050406030204" pitchFamily="18" charset="0"/>
              </a:rPr>
              <a:t>hexadecimal</a:t>
            </a:r>
            <a:r>
              <a:rPr lang="en-US" sz="2600" u="sng" dirty="0">
                <a:solidFill>
                  <a:srgbClr val="000000"/>
                </a:solidFill>
                <a:latin typeface="Cambria" panose="02040503050406030204" pitchFamily="18" charset="0"/>
              </a:rPr>
              <a:t> integer</a:t>
            </a:r>
            <a:r>
              <a:rPr 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 on most platforms. </a:t>
            </a:r>
          </a:p>
          <a:p>
            <a:pPr algn="just" eaLnBrk="1" hangingPunct="1">
              <a:lnSpc>
                <a:spcPct val="80000"/>
              </a:lnSpc>
              <a:defRPr/>
            </a:pPr>
            <a:r>
              <a:rPr 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Notice that the </a:t>
            </a:r>
            <a:r>
              <a:rPr lang="en-US" sz="2600" i="1" u="sng" dirty="0">
                <a:solidFill>
                  <a:srgbClr val="000000"/>
                </a:solidFill>
                <a:latin typeface="Cambria" panose="02040503050406030204" pitchFamily="18" charset="0"/>
              </a:rPr>
              <a:t>address</a:t>
            </a:r>
            <a:r>
              <a:rPr lang="en-US" sz="2600" u="sng" dirty="0">
                <a:solidFill>
                  <a:srgbClr val="000000"/>
                </a:solidFill>
                <a:latin typeface="Cambria" panose="02040503050406030204" pitchFamily="18" charset="0"/>
              </a:rPr>
              <a:t> of </a:t>
            </a:r>
            <a:r>
              <a:rPr lang="en-US" sz="2600" u="sng" dirty="0">
                <a:solidFill>
                  <a:srgbClr val="000000"/>
                </a:solidFill>
                <a:latin typeface="Consolas" panose="020B0609020204030204" pitchFamily="49" charset="0"/>
              </a:rPr>
              <a:t>a</a:t>
            </a:r>
            <a:r>
              <a:rPr 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 and the </a:t>
            </a:r>
            <a:r>
              <a:rPr lang="en-US" sz="2600" i="1" u="sng" dirty="0">
                <a:solidFill>
                  <a:srgbClr val="000000"/>
                </a:solidFill>
                <a:latin typeface="Cambria" panose="02040503050406030204" pitchFamily="18" charset="0"/>
              </a:rPr>
              <a:t>value</a:t>
            </a:r>
            <a:r>
              <a:rPr lang="en-US" sz="2600" u="sng" dirty="0">
                <a:solidFill>
                  <a:srgbClr val="000000"/>
                </a:solidFill>
                <a:latin typeface="Cambria" panose="02040503050406030204" pitchFamily="18" charset="0"/>
              </a:rPr>
              <a:t> of </a:t>
            </a:r>
            <a:r>
              <a:rPr lang="en-US" sz="2600" u="sng" dirty="0" err="1">
                <a:solidFill>
                  <a:srgbClr val="000000"/>
                </a:solidFill>
                <a:latin typeface="Consolas" panose="020B0609020204030204" pitchFamily="49" charset="0"/>
              </a:rPr>
              <a:t>aPtr</a:t>
            </a:r>
            <a:r>
              <a:rPr 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 are </a:t>
            </a:r>
            <a:r>
              <a:rPr lang="en-US" sz="2600" u="sng" dirty="0">
                <a:solidFill>
                  <a:srgbClr val="000000"/>
                </a:solidFill>
                <a:latin typeface="Cambria" panose="02040503050406030204" pitchFamily="18" charset="0"/>
              </a:rPr>
              <a:t>identical in the output</a:t>
            </a:r>
            <a:r>
              <a:rPr 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, </a:t>
            </a:r>
            <a:endParaRPr lang="tr-TR" sz="260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lvl="1" algn="just">
              <a:lnSpc>
                <a:spcPct val="80000"/>
              </a:lnSpc>
              <a:defRPr/>
            </a:pPr>
            <a:r>
              <a:rPr 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thus confirming that the </a:t>
            </a:r>
            <a:r>
              <a:rPr lang="en-US" sz="2600" u="sng" dirty="0">
                <a:solidFill>
                  <a:srgbClr val="000000"/>
                </a:solidFill>
                <a:latin typeface="Cambria" panose="02040503050406030204" pitchFamily="18" charset="0"/>
              </a:rPr>
              <a:t>address of </a:t>
            </a:r>
            <a:r>
              <a:rPr lang="en-US" sz="2600" u="sng" dirty="0">
                <a:solidFill>
                  <a:srgbClr val="000000"/>
                </a:solidFill>
                <a:latin typeface="Consolas" panose="020B0609020204030204" pitchFamily="49" charset="0"/>
              </a:rPr>
              <a:t>a</a:t>
            </a:r>
            <a:r>
              <a:rPr 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 is indeed </a:t>
            </a:r>
            <a:r>
              <a:rPr lang="en-US" sz="2600" u="sng" dirty="0">
                <a:solidFill>
                  <a:srgbClr val="000000"/>
                </a:solidFill>
                <a:latin typeface="Cambria" panose="02040503050406030204" pitchFamily="18" charset="0"/>
              </a:rPr>
              <a:t>assigned to the pointer variable </a:t>
            </a:r>
            <a:r>
              <a:rPr lang="en-US" sz="2600" u="sng" dirty="0" err="1">
                <a:solidFill>
                  <a:srgbClr val="000000"/>
                </a:solidFill>
                <a:latin typeface="Consolas" panose="020B0609020204030204" pitchFamily="49" charset="0"/>
              </a:rPr>
              <a:t>aPtr</a:t>
            </a:r>
            <a:r>
              <a:rPr 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  </a:t>
            </a:r>
          </a:p>
          <a:p>
            <a:pPr algn="just" eaLnBrk="1" hangingPunct="1">
              <a:lnSpc>
                <a:spcPct val="80000"/>
              </a:lnSpc>
              <a:defRPr/>
            </a:pPr>
            <a:r>
              <a:rPr 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The </a:t>
            </a:r>
            <a:r>
              <a:rPr lang="en-US" sz="2600" b="1" dirty="0">
                <a:solidFill>
                  <a:srgbClr val="000000"/>
                </a:solidFill>
                <a:latin typeface="Consolas" panose="020B0609020204030204" pitchFamily="49" charset="0"/>
              </a:rPr>
              <a:t>&amp;</a:t>
            </a:r>
            <a:r>
              <a:rPr 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 and </a:t>
            </a:r>
            <a:r>
              <a:rPr lang="en-US" sz="2600" b="1" dirty="0">
                <a:solidFill>
                  <a:srgbClr val="000000"/>
                </a:solidFill>
                <a:latin typeface="Consolas" panose="020B0609020204030204" pitchFamily="49" charset="0"/>
              </a:rPr>
              <a:t>*</a:t>
            </a:r>
            <a:r>
              <a:rPr 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 operators are </a:t>
            </a:r>
            <a:r>
              <a:rPr lang="en-US" sz="2600" u="sng" dirty="0">
                <a:solidFill>
                  <a:srgbClr val="000000"/>
                </a:solidFill>
                <a:latin typeface="Cambria" panose="02040503050406030204" pitchFamily="18" charset="0"/>
              </a:rPr>
              <a:t>complements of one another</a:t>
            </a:r>
            <a:r>
              <a:rPr 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—</a:t>
            </a:r>
            <a:endParaRPr lang="tr-TR" sz="260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lvl="1" algn="just">
              <a:lnSpc>
                <a:spcPct val="80000"/>
              </a:lnSpc>
              <a:defRPr/>
            </a:pPr>
            <a:r>
              <a:rPr 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when they’re </a:t>
            </a:r>
            <a:r>
              <a:rPr lang="en-US" sz="2600" u="sng" dirty="0">
                <a:solidFill>
                  <a:srgbClr val="000000"/>
                </a:solidFill>
                <a:latin typeface="Cambria" panose="02040503050406030204" pitchFamily="18" charset="0"/>
              </a:rPr>
              <a:t>both applied consecutively</a:t>
            </a:r>
            <a:r>
              <a:rPr 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 to </a:t>
            </a:r>
            <a:r>
              <a:rPr lang="en-US" sz="2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aPtr</a:t>
            </a:r>
            <a:r>
              <a:rPr 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 in either order, the </a:t>
            </a:r>
            <a:r>
              <a:rPr lang="en-US" sz="2600" u="sng" dirty="0">
                <a:solidFill>
                  <a:srgbClr val="000000"/>
                </a:solidFill>
                <a:latin typeface="Cambria" panose="02040503050406030204" pitchFamily="18" charset="0"/>
              </a:rPr>
              <a:t>same result is printed</a:t>
            </a:r>
            <a:r>
              <a:rPr 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 eaLnBrk="1" hangingPunct="1">
              <a:lnSpc>
                <a:spcPct val="80000"/>
              </a:lnSpc>
              <a:defRPr/>
            </a:pPr>
            <a:r>
              <a:rPr 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Figure 7.5 lists the precedence and associativity of the operators introduced to this point. </a:t>
            </a:r>
          </a:p>
        </p:txBody>
      </p:sp>
      <p:sp>
        <p:nvSpPr>
          <p:cNvPr id="27652" name="Footer Placeholder 3"/>
          <p:cNvSpPr>
            <a:spLocks noGrp="1"/>
          </p:cNvSpPr>
          <p:nvPr>
            <p:ph type="ftr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/>
              <a:t>© 2016 Pearson Education, Ltd.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20478570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8229600" cy="487362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Calibri" panose="020F0502020204030204" pitchFamily="34" charset="0"/>
              </a:rPr>
              <a:t>7.11  </a:t>
            </a:r>
            <a:r>
              <a:rPr lang="en-US" dirty="0">
                <a:solidFill>
                  <a:srgbClr val="3380E6"/>
                </a:solidFill>
                <a:latin typeface="Calibri" panose="020F0502020204030204" pitchFamily="34" charset="0"/>
              </a:rPr>
              <a:t>Case Study: Card Shuffling and Dealing Simulation (Cont.)</a:t>
            </a:r>
          </a:p>
        </p:txBody>
      </p:sp>
      <p:sp>
        <p:nvSpPr>
          <p:cNvPr id="164867" name="Text Placeholder 2"/>
          <p:cNvSpPr>
            <a:spLocks noGrp="1"/>
          </p:cNvSpPr>
          <p:nvPr>
            <p:ph type="body" idx="1"/>
          </p:nvPr>
        </p:nvSpPr>
        <p:spPr>
          <a:xfrm>
            <a:off x="224050" y="838200"/>
            <a:ext cx="8767549" cy="5518152"/>
          </a:xfrm>
        </p:spPr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altLang="en-US" sz="2800" u="sng" dirty="0">
                <a:solidFill>
                  <a:srgbClr val="000000"/>
                </a:solidFill>
                <a:latin typeface="Cambria" panose="02040503050406030204" pitchFamily="18" charset="0"/>
              </a:rPr>
              <a:t>“Place card number in randomly selected unoccupied slot of deck”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 may be expanded as: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i="1" dirty="0">
                <a:solidFill>
                  <a:srgbClr val="000000"/>
                </a:solidFill>
                <a:latin typeface="Cambria" panose="02040503050406030204" pitchFamily="18" charset="0"/>
              </a:rPr>
              <a:t>Choose slot of deck randomly</a:t>
            </a:r>
            <a:br>
              <a:rPr lang="en-US" altLang="en-US" i="1" dirty="0">
                <a:solidFill>
                  <a:srgbClr val="000000"/>
                </a:solidFill>
                <a:latin typeface="Cambria" panose="02040503050406030204" pitchFamily="18" charset="0"/>
              </a:rPr>
            </a:br>
            <a:r>
              <a:rPr lang="en-US" altLang="en-US" i="1" dirty="0">
                <a:solidFill>
                  <a:srgbClr val="000000"/>
                </a:solidFill>
                <a:latin typeface="Cambria" panose="02040503050406030204" pitchFamily="18" charset="0"/>
              </a:rPr>
              <a:t/>
            </a:r>
            <a:br>
              <a:rPr lang="en-US" altLang="en-US" i="1" dirty="0">
                <a:solidFill>
                  <a:srgbClr val="000000"/>
                </a:solidFill>
                <a:latin typeface="Cambria" panose="02040503050406030204" pitchFamily="18" charset="0"/>
              </a:rPr>
            </a:br>
            <a:r>
              <a:rPr lang="en-US" altLang="en-US" i="1" dirty="0">
                <a:solidFill>
                  <a:srgbClr val="000000"/>
                </a:solidFill>
                <a:latin typeface="Cambria" panose="02040503050406030204" pitchFamily="18" charset="0"/>
              </a:rPr>
              <a:t>While chosen slot of deck has been previously chosen</a:t>
            </a:r>
            <a:br>
              <a:rPr lang="en-US" altLang="en-US" i="1" dirty="0">
                <a:solidFill>
                  <a:srgbClr val="000000"/>
                </a:solidFill>
                <a:latin typeface="Cambria" panose="02040503050406030204" pitchFamily="18" charset="0"/>
              </a:rPr>
            </a:br>
            <a:r>
              <a:rPr lang="en-US" altLang="en-US" i="1" dirty="0">
                <a:solidFill>
                  <a:srgbClr val="000000"/>
                </a:solidFill>
                <a:latin typeface="Cambria" panose="02040503050406030204" pitchFamily="18" charset="0"/>
              </a:rPr>
              <a:t>   Choose slot of deck randomly</a:t>
            </a:r>
            <a:br>
              <a:rPr lang="en-US" altLang="en-US" i="1" dirty="0">
                <a:solidFill>
                  <a:srgbClr val="000000"/>
                </a:solidFill>
                <a:latin typeface="Cambria" panose="02040503050406030204" pitchFamily="18" charset="0"/>
              </a:rPr>
            </a:br>
            <a:r>
              <a:rPr lang="en-US" altLang="en-US" i="1" dirty="0">
                <a:solidFill>
                  <a:srgbClr val="000000"/>
                </a:solidFill>
                <a:latin typeface="Cambria" panose="02040503050406030204" pitchFamily="18" charset="0"/>
              </a:rPr>
              <a:t/>
            </a:r>
            <a:br>
              <a:rPr lang="en-US" altLang="en-US" i="1" dirty="0">
                <a:solidFill>
                  <a:srgbClr val="000000"/>
                </a:solidFill>
                <a:latin typeface="Cambria" panose="02040503050406030204" pitchFamily="18" charset="0"/>
              </a:rPr>
            </a:br>
            <a:r>
              <a:rPr lang="en-US" altLang="en-US" i="1" dirty="0">
                <a:solidFill>
                  <a:srgbClr val="000000"/>
                </a:solidFill>
                <a:latin typeface="Cambria" panose="02040503050406030204" pitchFamily="18" charset="0"/>
              </a:rPr>
              <a:t>Place card number in chosen slot of deck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800" u="sng" dirty="0">
                <a:solidFill>
                  <a:srgbClr val="000000"/>
                </a:solidFill>
                <a:latin typeface="Cambria" panose="02040503050406030204" pitchFamily="18" charset="0"/>
              </a:rPr>
              <a:t>“Find card number in deck array and print face and suit of card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” may be expanded as: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i="1" dirty="0">
                <a:solidFill>
                  <a:srgbClr val="000000"/>
                </a:solidFill>
                <a:latin typeface="Cambria" panose="02040503050406030204" pitchFamily="18" charset="0"/>
              </a:rPr>
              <a:t>For each slot of the deck array</a:t>
            </a:r>
            <a:br>
              <a:rPr lang="en-US" altLang="en-US" i="1" dirty="0">
                <a:solidFill>
                  <a:srgbClr val="000000"/>
                </a:solidFill>
                <a:latin typeface="Cambria" panose="02040503050406030204" pitchFamily="18" charset="0"/>
              </a:rPr>
            </a:br>
            <a:r>
              <a:rPr lang="en-US" altLang="en-US" i="1" dirty="0">
                <a:solidFill>
                  <a:srgbClr val="000000"/>
                </a:solidFill>
                <a:latin typeface="Cambria" panose="02040503050406030204" pitchFamily="18" charset="0"/>
              </a:rPr>
              <a:t>   If slot contains card number</a:t>
            </a:r>
            <a:br>
              <a:rPr lang="en-US" altLang="en-US" i="1" dirty="0">
                <a:solidFill>
                  <a:srgbClr val="000000"/>
                </a:solidFill>
                <a:latin typeface="Cambria" panose="02040503050406030204" pitchFamily="18" charset="0"/>
              </a:rPr>
            </a:br>
            <a:r>
              <a:rPr lang="en-US" altLang="en-US" i="1" dirty="0">
                <a:solidFill>
                  <a:srgbClr val="000000"/>
                </a:solidFill>
                <a:latin typeface="Cambria" panose="02040503050406030204" pitchFamily="18" charset="0"/>
              </a:rPr>
              <a:t>      Print the face and suit of the card</a:t>
            </a:r>
          </a:p>
        </p:txBody>
      </p:sp>
      <p:sp>
        <p:nvSpPr>
          <p:cNvPr id="164868" name="Footer Placeholder 3"/>
          <p:cNvSpPr>
            <a:spLocks noGrp="1"/>
          </p:cNvSpPr>
          <p:nvPr>
            <p:ph type="ftr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/>
              <a:t>© 2016 Pearson Education, Ltd.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780593616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38113"/>
            <a:ext cx="8229600" cy="563562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Calibri" panose="020F0502020204030204" pitchFamily="34" charset="0"/>
              </a:rPr>
              <a:t>7.11  </a:t>
            </a:r>
            <a:r>
              <a:rPr lang="en-US" dirty="0">
                <a:solidFill>
                  <a:srgbClr val="3380E6"/>
                </a:solidFill>
                <a:latin typeface="Calibri" panose="020F0502020204030204" pitchFamily="34" charset="0"/>
              </a:rPr>
              <a:t>Case Study: Card Shuffling and Dealing Simulation (Cont.)</a:t>
            </a:r>
          </a:p>
        </p:txBody>
      </p:sp>
      <p:sp>
        <p:nvSpPr>
          <p:cNvPr id="165891" name="Text Placeholder 2"/>
          <p:cNvSpPr>
            <a:spLocks noGrp="1"/>
          </p:cNvSpPr>
          <p:nvPr>
            <p:ph type="body" idx="1"/>
          </p:nvPr>
        </p:nvSpPr>
        <p:spPr>
          <a:xfrm>
            <a:off x="228600" y="766544"/>
            <a:ext cx="8839200" cy="5939056"/>
          </a:xfrm>
        </p:spPr>
        <p:txBody>
          <a:bodyPr>
            <a:noAutofit/>
          </a:bodyPr>
          <a:lstStyle/>
          <a:p>
            <a:pPr algn="just">
              <a:lnSpc>
                <a:spcPct val="80000"/>
              </a:lnSpc>
            </a:pPr>
            <a:r>
              <a:rPr lang="en-US" alt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Incorporating these expansions yields our </a:t>
            </a:r>
            <a:r>
              <a:rPr lang="en-US" altLang="en-US" sz="2600" i="1" u="sng" dirty="0">
                <a:solidFill>
                  <a:srgbClr val="000000"/>
                </a:solidFill>
                <a:latin typeface="Cambria" panose="02040503050406030204" pitchFamily="18" charset="0"/>
              </a:rPr>
              <a:t>third </a:t>
            </a:r>
            <a:r>
              <a:rPr lang="en-US" altLang="en-US" sz="2600" i="1" u="sng" dirty="0" smtClean="0">
                <a:solidFill>
                  <a:srgbClr val="000000"/>
                </a:solidFill>
                <a:latin typeface="Cambria" panose="02040503050406030204" pitchFamily="18" charset="0"/>
              </a:rPr>
              <a:t>refinement</a:t>
            </a:r>
            <a:r>
              <a:rPr lang="tr-TR" altLang="en-US" sz="2600" i="1" u="sng" dirty="0" smtClean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tr-TR" alt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and</a:t>
            </a:r>
            <a:r>
              <a:rPr lang="tr-TR" alt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tr-TR" alt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t</a:t>
            </a:r>
            <a:r>
              <a:rPr lang="en-US" alt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his </a:t>
            </a:r>
            <a:r>
              <a:rPr lang="en-US" alt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completes the refinement </a:t>
            </a:r>
            <a:r>
              <a:rPr lang="en-US" alt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process</a:t>
            </a:r>
            <a:r>
              <a:rPr lang="en-US" altLang="en-US" sz="2600" dirty="0" smtClean="0">
                <a:solidFill>
                  <a:srgbClr val="000000"/>
                </a:solidFill>
                <a:latin typeface="Cambria" panose="02040503050406030204" pitchFamily="18" charset="0"/>
              </a:rPr>
              <a:t>:</a:t>
            </a:r>
            <a:endParaRPr lang="en-US" altLang="en-US" sz="260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altLang="en-US" sz="2600" i="1" dirty="0">
                <a:solidFill>
                  <a:srgbClr val="000000"/>
                </a:solidFill>
                <a:latin typeface="Cambria" panose="02040503050406030204" pitchFamily="18" charset="0"/>
              </a:rPr>
              <a:t>Initialize the suit array</a:t>
            </a:r>
            <a:br>
              <a:rPr lang="en-US" altLang="en-US" sz="2600" i="1" dirty="0">
                <a:solidFill>
                  <a:srgbClr val="000000"/>
                </a:solidFill>
                <a:latin typeface="Cambria" panose="02040503050406030204" pitchFamily="18" charset="0"/>
              </a:rPr>
            </a:br>
            <a:r>
              <a:rPr lang="en-US" altLang="en-US" sz="2600" i="1" dirty="0">
                <a:solidFill>
                  <a:srgbClr val="000000"/>
                </a:solidFill>
                <a:latin typeface="Cambria" panose="02040503050406030204" pitchFamily="18" charset="0"/>
              </a:rPr>
              <a:t>Initialize the face array</a:t>
            </a:r>
            <a:br>
              <a:rPr lang="en-US" altLang="en-US" sz="2600" i="1" dirty="0">
                <a:solidFill>
                  <a:srgbClr val="000000"/>
                </a:solidFill>
                <a:latin typeface="Cambria" panose="02040503050406030204" pitchFamily="18" charset="0"/>
              </a:rPr>
            </a:br>
            <a:r>
              <a:rPr lang="en-US" altLang="en-US" sz="2600" i="1" dirty="0">
                <a:solidFill>
                  <a:srgbClr val="000000"/>
                </a:solidFill>
                <a:latin typeface="Cambria" panose="02040503050406030204" pitchFamily="18" charset="0"/>
              </a:rPr>
              <a:t>Initialize the deck array</a:t>
            </a:r>
            <a:br>
              <a:rPr lang="en-US" altLang="en-US" sz="2600" i="1" dirty="0">
                <a:solidFill>
                  <a:srgbClr val="000000"/>
                </a:solidFill>
                <a:latin typeface="Cambria" panose="02040503050406030204" pitchFamily="18" charset="0"/>
              </a:rPr>
            </a:br>
            <a:r>
              <a:rPr lang="en-US" altLang="en-US" sz="2600" i="1" dirty="0">
                <a:solidFill>
                  <a:srgbClr val="000000"/>
                </a:solidFill>
                <a:latin typeface="Cambria" panose="02040503050406030204" pitchFamily="18" charset="0"/>
              </a:rPr>
              <a:t/>
            </a:r>
            <a:br>
              <a:rPr lang="en-US" altLang="en-US" sz="2600" i="1" dirty="0">
                <a:solidFill>
                  <a:srgbClr val="000000"/>
                </a:solidFill>
                <a:latin typeface="Cambria" panose="02040503050406030204" pitchFamily="18" charset="0"/>
              </a:rPr>
            </a:br>
            <a:r>
              <a:rPr lang="en-US" altLang="en-US" sz="2600" i="1" dirty="0">
                <a:solidFill>
                  <a:srgbClr val="000000"/>
                </a:solidFill>
                <a:latin typeface="Cambria" panose="02040503050406030204" pitchFamily="18" charset="0"/>
              </a:rPr>
              <a:t>For each of the 52 cards</a:t>
            </a:r>
            <a:br>
              <a:rPr lang="en-US" altLang="en-US" sz="2600" i="1" dirty="0">
                <a:solidFill>
                  <a:srgbClr val="000000"/>
                </a:solidFill>
                <a:latin typeface="Cambria" panose="02040503050406030204" pitchFamily="18" charset="0"/>
              </a:rPr>
            </a:br>
            <a:r>
              <a:rPr lang="en-US" altLang="en-US" sz="2600" i="1" dirty="0">
                <a:solidFill>
                  <a:srgbClr val="000000"/>
                </a:solidFill>
                <a:latin typeface="Cambria" panose="02040503050406030204" pitchFamily="18" charset="0"/>
              </a:rPr>
              <a:t>   Choose slot of deck randomly</a:t>
            </a:r>
            <a:br>
              <a:rPr lang="en-US" altLang="en-US" sz="2600" i="1" dirty="0">
                <a:solidFill>
                  <a:srgbClr val="000000"/>
                </a:solidFill>
                <a:latin typeface="Cambria" panose="02040503050406030204" pitchFamily="18" charset="0"/>
              </a:rPr>
            </a:br>
            <a:r>
              <a:rPr lang="en-US" altLang="en-US" sz="2600" i="1" dirty="0">
                <a:solidFill>
                  <a:srgbClr val="000000"/>
                </a:solidFill>
                <a:latin typeface="Cambria" panose="02040503050406030204" pitchFamily="18" charset="0"/>
              </a:rPr>
              <a:t/>
            </a:r>
            <a:br>
              <a:rPr lang="en-US" altLang="en-US" sz="2600" i="1" dirty="0">
                <a:solidFill>
                  <a:srgbClr val="000000"/>
                </a:solidFill>
                <a:latin typeface="Cambria" panose="02040503050406030204" pitchFamily="18" charset="0"/>
              </a:rPr>
            </a:br>
            <a:r>
              <a:rPr lang="en-US" altLang="en-US" sz="2600" i="1" dirty="0">
                <a:solidFill>
                  <a:srgbClr val="000000"/>
                </a:solidFill>
                <a:latin typeface="Cambria" panose="02040503050406030204" pitchFamily="18" charset="0"/>
              </a:rPr>
              <a:t>   While slot of deck has been previously chosen</a:t>
            </a:r>
            <a:br>
              <a:rPr lang="en-US" altLang="en-US" sz="2600" i="1" dirty="0">
                <a:solidFill>
                  <a:srgbClr val="000000"/>
                </a:solidFill>
                <a:latin typeface="Cambria" panose="02040503050406030204" pitchFamily="18" charset="0"/>
              </a:rPr>
            </a:br>
            <a:r>
              <a:rPr lang="en-US" altLang="en-US" sz="2600" i="1" dirty="0">
                <a:solidFill>
                  <a:srgbClr val="000000"/>
                </a:solidFill>
                <a:latin typeface="Cambria" panose="02040503050406030204" pitchFamily="18" charset="0"/>
              </a:rPr>
              <a:t>      Choose slot of deck randomly</a:t>
            </a:r>
            <a:br>
              <a:rPr lang="en-US" altLang="en-US" sz="2600" i="1" dirty="0">
                <a:solidFill>
                  <a:srgbClr val="000000"/>
                </a:solidFill>
                <a:latin typeface="Cambria" panose="02040503050406030204" pitchFamily="18" charset="0"/>
              </a:rPr>
            </a:br>
            <a:r>
              <a:rPr lang="en-US" altLang="en-US" sz="2600" i="1" dirty="0">
                <a:solidFill>
                  <a:srgbClr val="000000"/>
                </a:solidFill>
                <a:latin typeface="Cambria" panose="02040503050406030204" pitchFamily="18" charset="0"/>
              </a:rPr>
              <a:t/>
            </a:r>
            <a:br>
              <a:rPr lang="en-US" altLang="en-US" sz="2600" i="1" dirty="0">
                <a:solidFill>
                  <a:srgbClr val="000000"/>
                </a:solidFill>
                <a:latin typeface="Cambria" panose="02040503050406030204" pitchFamily="18" charset="0"/>
              </a:rPr>
            </a:br>
            <a:r>
              <a:rPr lang="en-US" altLang="en-US" sz="2600" i="1" dirty="0">
                <a:solidFill>
                  <a:srgbClr val="000000"/>
                </a:solidFill>
                <a:latin typeface="Cambria" panose="02040503050406030204" pitchFamily="18" charset="0"/>
              </a:rPr>
              <a:t>   Place card number in chosen slot of deck</a:t>
            </a:r>
            <a:br>
              <a:rPr lang="en-US" altLang="en-US" sz="2600" i="1" dirty="0">
                <a:solidFill>
                  <a:srgbClr val="000000"/>
                </a:solidFill>
                <a:latin typeface="Cambria" panose="02040503050406030204" pitchFamily="18" charset="0"/>
              </a:rPr>
            </a:br>
            <a:r>
              <a:rPr lang="en-US" altLang="en-US" sz="2600" i="1" dirty="0">
                <a:solidFill>
                  <a:srgbClr val="000000"/>
                </a:solidFill>
                <a:latin typeface="Cambria" panose="02040503050406030204" pitchFamily="18" charset="0"/>
              </a:rPr>
              <a:t/>
            </a:r>
            <a:br>
              <a:rPr lang="en-US" altLang="en-US" sz="2600" i="1" dirty="0">
                <a:solidFill>
                  <a:srgbClr val="000000"/>
                </a:solidFill>
                <a:latin typeface="Cambria" panose="02040503050406030204" pitchFamily="18" charset="0"/>
              </a:rPr>
            </a:br>
            <a:r>
              <a:rPr lang="en-US" altLang="en-US" sz="2600" i="1" dirty="0">
                <a:solidFill>
                  <a:srgbClr val="000000"/>
                </a:solidFill>
                <a:latin typeface="Cambria" panose="02040503050406030204" pitchFamily="18" charset="0"/>
              </a:rPr>
              <a:t>For each of the 52 cards</a:t>
            </a:r>
            <a:br>
              <a:rPr lang="en-US" altLang="en-US" sz="2600" i="1" dirty="0">
                <a:solidFill>
                  <a:srgbClr val="000000"/>
                </a:solidFill>
                <a:latin typeface="Cambria" panose="02040503050406030204" pitchFamily="18" charset="0"/>
              </a:rPr>
            </a:br>
            <a:r>
              <a:rPr lang="en-US" altLang="en-US" sz="2600" i="1" dirty="0">
                <a:solidFill>
                  <a:srgbClr val="000000"/>
                </a:solidFill>
                <a:latin typeface="Cambria" panose="02040503050406030204" pitchFamily="18" charset="0"/>
              </a:rPr>
              <a:t>   For each slot of deck array</a:t>
            </a:r>
            <a:br>
              <a:rPr lang="en-US" altLang="en-US" sz="2600" i="1" dirty="0">
                <a:solidFill>
                  <a:srgbClr val="000000"/>
                </a:solidFill>
                <a:latin typeface="Cambria" panose="02040503050406030204" pitchFamily="18" charset="0"/>
              </a:rPr>
            </a:br>
            <a:r>
              <a:rPr lang="en-US" altLang="en-US" sz="2600" i="1" dirty="0">
                <a:solidFill>
                  <a:srgbClr val="000000"/>
                </a:solidFill>
                <a:latin typeface="Cambria" panose="02040503050406030204" pitchFamily="18" charset="0"/>
              </a:rPr>
              <a:t>      If slot contains desired card number</a:t>
            </a:r>
            <a:br>
              <a:rPr lang="en-US" altLang="en-US" sz="2600" i="1" dirty="0">
                <a:solidFill>
                  <a:srgbClr val="000000"/>
                </a:solidFill>
                <a:latin typeface="Cambria" panose="02040503050406030204" pitchFamily="18" charset="0"/>
              </a:rPr>
            </a:br>
            <a:r>
              <a:rPr lang="en-US" altLang="en-US" sz="2600" i="1" dirty="0">
                <a:solidFill>
                  <a:srgbClr val="000000"/>
                </a:solidFill>
                <a:latin typeface="Cambria" panose="02040503050406030204" pitchFamily="18" charset="0"/>
              </a:rPr>
              <a:t>         Print the face and suit of the card</a:t>
            </a:r>
          </a:p>
        </p:txBody>
      </p:sp>
    </p:spTree>
    <p:extLst>
      <p:ext uri="{BB962C8B-B14F-4D97-AF65-F5344CB8AC3E}">
        <p14:creationId xmlns:p14="http://schemas.microsoft.com/office/powerpoint/2010/main" val="2321954473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229600" cy="411162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Calibri" panose="020F0502020204030204" pitchFamily="34" charset="0"/>
              </a:rPr>
              <a:t>7.11  </a:t>
            </a:r>
            <a:r>
              <a:rPr lang="en-US" dirty="0">
                <a:solidFill>
                  <a:srgbClr val="3380E6"/>
                </a:solidFill>
                <a:latin typeface="Calibri" panose="020F0502020204030204" pitchFamily="34" charset="0"/>
              </a:rPr>
              <a:t>Case Study: Card Shuffling and Dealing Simulation (Cont.)</a:t>
            </a:r>
          </a:p>
        </p:txBody>
      </p:sp>
      <p:sp>
        <p:nvSpPr>
          <p:cNvPr id="166915" name="Text Placeholder 2"/>
          <p:cNvSpPr>
            <a:spLocks noGrp="1"/>
          </p:cNvSpPr>
          <p:nvPr>
            <p:ph type="body" idx="1"/>
          </p:nvPr>
        </p:nvSpPr>
        <p:spPr>
          <a:xfrm>
            <a:off x="117144" y="740984"/>
            <a:ext cx="8897203" cy="5715000"/>
          </a:xfrm>
        </p:spPr>
        <p:txBody>
          <a:bodyPr>
            <a:normAutofit fontScale="85000" lnSpcReduction="10000"/>
          </a:bodyPr>
          <a:lstStyle/>
          <a:p>
            <a:pPr algn="just">
              <a:lnSpc>
                <a:spcPct val="90000"/>
              </a:lnSpc>
            </a:pPr>
            <a:r>
              <a:rPr lang="en-US" altLang="en-US" sz="3800" dirty="0" smtClean="0">
                <a:solidFill>
                  <a:srgbClr val="000000"/>
                </a:solidFill>
                <a:latin typeface="Cambria" panose="02040503050406030204" pitchFamily="18" charset="0"/>
              </a:rPr>
              <a:t>The </a:t>
            </a:r>
            <a:r>
              <a:rPr lang="en-US" altLang="en-US" sz="3800" u="sng" dirty="0">
                <a:solidFill>
                  <a:srgbClr val="000000"/>
                </a:solidFill>
                <a:latin typeface="Cambria" panose="02040503050406030204" pitchFamily="18" charset="0"/>
              </a:rPr>
              <a:t>card shuffling and dealing program</a:t>
            </a:r>
            <a:r>
              <a:rPr lang="en-US" altLang="en-US" sz="3800" dirty="0">
                <a:solidFill>
                  <a:srgbClr val="000000"/>
                </a:solidFill>
                <a:latin typeface="Cambria" panose="02040503050406030204" pitchFamily="18" charset="0"/>
              </a:rPr>
              <a:t> is shown in Fig. 7.24, </a:t>
            </a:r>
            <a:r>
              <a:rPr lang="tr-TR" altLang="en-US" sz="3800" dirty="0" smtClean="0">
                <a:solidFill>
                  <a:srgbClr val="000000"/>
                </a:solidFill>
                <a:latin typeface="Cambria" panose="02040503050406030204" pitchFamily="18" charset="0"/>
              </a:rPr>
              <a:t>with</a:t>
            </a:r>
            <a:r>
              <a:rPr lang="en-US" altLang="en-US" sz="3800" dirty="0" smtClean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3800" dirty="0">
                <a:solidFill>
                  <a:srgbClr val="000000"/>
                </a:solidFill>
                <a:latin typeface="Cambria" panose="02040503050406030204" pitchFamily="18" charset="0"/>
              </a:rPr>
              <a:t>a </a:t>
            </a:r>
            <a:r>
              <a:rPr lang="en-US" altLang="en-US" sz="3800" u="sng" dirty="0">
                <a:solidFill>
                  <a:srgbClr val="000000"/>
                </a:solidFill>
                <a:latin typeface="Cambria" panose="02040503050406030204" pitchFamily="18" charset="0"/>
              </a:rPr>
              <a:t>sample execution</a:t>
            </a:r>
            <a:r>
              <a:rPr lang="en-US" altLang="en-US" sz="3800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3800" dirty="0" smtClean="0">
                <a:solidFill>
                  <a:srgbClr val="000000"/>
                </a:solidFill>
                <a:latin typeface="Cambria" panose="02040503050406030204" pitchFamily="18" charset="0"/>
              </a:rPr>
              <a:t>in </a:t>
            </a:r>
            <a:r>
              <a:rPr lang="en-US" altLang="en-US" sz="3800" dirty="0">
                <a:solidFill>
                  <a:srgbClr val="000000"/>
                </a:solidFill>
                <a:latin typeface="Cambria" panose="02040503050406030204" pitchFamily="18" charset="0"/>
              </a:rPr>
              <a:t>Fig. 7.25. </a:t>
            </a:r>
          </a:p>
          <a:p>
            <a:pPr algn="just">
              <a:lnSpc>
                <a:spcPct val="90000"/>
              </a:lnSpc>
            </a:pPr>
            <a:r>
              <a:rPr lang="en-US" altLang="en-US" sz="3800" u="sng" dirty="0">
                <a:solidFill>
                  <a:srgbClr val="000000"/>
                </a:solidFill>
                <a:latin typeface="Cambria" panose="02040503050406030204" pitchFamily="18" charset="0"/>
              </a:rPr>
              <a:t>Conversion specifier</a:t>
            </a:r>
            <a:r>
              <a:rPr lang="en-US" altLang="en-US" sz="3800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3800" b="1" dirty="0">
                <a:solidFill>
                  <a:srgbClr val="000000"/>
                </a:solidFill>
                <a:latin typeface="Consolas" panose="020B0609020204030204" pitchFamily="49" charset="0"/>
              </a:rPr>
              <a:t>%s</a:t>
            </a:r>
            <a:r>
              <a:rPr lang="en-US" altLang="en-US" sz="3800" dirty="0">
                <a:solidFill>
                  <a:srgbClr val="000000"/>
                </a:solidFill>
                <a:latin typeface="Cambria" panose="02040503050406030204" pitchFamily="18" charset="0"/>
              </a:rPr>
              <a:t> is used to </a:t>
            </a:r>
            <a:r>
              <a:rPr lang="en-US" altLang="en-US" sz="3800" u="sng" dirty="0">
                <a:solidFill>
                  <a:srgbClr val="000000"/>
                </a:solidFill>
                <a:latin typeface="Cambria" panose="02040503050406030204" pitchFamily="18" charset="0"/>
              </a:rPr>
              <a:t>print strings</a:t>
            </a:r>
            <a:r>
              <a:rPr lang="en-US" altLang="en-US" sz="3800" dirty="0">
                <a:solidFill>
                  <a:srgbClr val="000000"/>
                </a:solidFill>
                <a:latin typeface="Cambria" panose="02040503050406030204" pitchFamily="18" charset="0"/>
              </a:rPr>
              <a:t> of characters in the </a:t>
            </a:r>
            <a:r>
              <a:rPr lang="en-US" altLang="en-US" sz="3800" u="sng" dirty="0">
                <a:solidFill>
                  <a:srgbClr val="000000"/>
                </a:solidFill>
                <a:latin typeface="Cambria" panose="02040503050406030204" pitchFamily="18" charset="0"/>
              </a:rPr>
              <a:t>calls</a:t>
            </a:r>
            <a:r>
              <a:rPr lang="en-US" altLang="en-US" sz="3800" dirty="0">
                <a:solidFill>
                  <a:srgbClr val="000000"/>
                </a:solidFill>
                <a:latin typeface="Cambria" panose="02040503050406030204" pitchFamily="18" charset="0"/>
              </a:rPr>
              <a:t> to </a:t>
            </a:r>
            <a:r>
              <a:rPr lang="en-US" altLang="en-US" sz="3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printf</a:t>
            </a:r>
            <a:r>
              <a:rPr lang="en-US" altLang="en-US" sz="3800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>
              <a:lnSpc>
                <a:spcPct val="90000"/>
              </a:lnSpc>
            </a:pPr>
            <a:r>
              <a:rPr lang="en-US" altLang="en-US" sz="3800" dirty="0">
                <a:solidFill>
                  <a:srgbClr val="000000"/>
                </a:solidFill>
                <a:latin typeface="Cambria" panose="02040503050406030204" pitchFamily="18" charset="0"/>
              </a:rPr>
              <a:t>The corresponding argument in the </a:t>
            </a:r>
            <a:r>
              <a:rPr lang="en-US" altLang="en-US" sz="3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printf</a:t>
            </a:r>
            <a:r>
              <a:rPr lang="en-US" altLang="en-US" sz="3800" dirty="0">
                <a:solidFill>
                  <a:srgbClr val="000000"/>
                </a:solidFill>
                <a:latin typeface="Cambria" panose="02040503050406030204" pitchFamily="18" charset="0"/>
              </a:rPr>
              <a:t> call must be a </a:t>
            </a:r>
            <a:r>
              <a:rPr lang="en-US" altLang="en-US" sz="3800" b="1" u="sng" dirty="0">
                <a:solidFill>
                  <a:srgbClr val="000000"/>
                </a:solidFill>
                <a:latin typeface="Cambria" panose="02040503050406030204" pitchFamily="18" charset="0"/>
              </a:rPr>
              <a:t>pointer to </a:t>
            </a:r>
            <a:r>
              <a:rPr lang="en-US" altLang="en-US" sz="3800" b="1" u="sng" dirty="0">
                <a:solidFill>
                  <a:srgbClr val="000000"/>
                </a:solidFill>
                <a:latin typeface="Consolas" panose="020B0609020204030204" pitchFamily="49" charset="0"/>
              </a:rPr>
              <a:t>char</a:t>
            </a:r>
            <a:r>
              <a:rPr lang="en-US" altLang="en-US" sz="3800" dirty="0">
                <a:solidFill>
                  <a:srgbClr val="000000"/>
                </a:solidFill>
                <a:latin typeface="Cambria" panose="02040503050406030204" pitchFamily="18" charset="0"/>
              </a:rPr>
              <a:t> (or a </a:t>
            </a:r>
            <a:r>
              <a:rPr lang="en-US" altLang="en-US" sz="3800" b="1" u="sng" dirty="0">
                <a:solidFill>
                  <a:srgbClr val="000000"/>
                </a:solidFill>
                <a:latin typeface="Consolas" panose="020B0609020204030204" pitchFamily="49" charset="0"/>
              </a:rPr>
              <a:t>char</a:t>
            </a:r>
            <a:r>
              <a:rPr lang="en-US" altLang="en-US" sz="3800" b="1" u="sng" dirty="0">
                <a:solidFill>
                  <a:srgbClr val="000000"/>
                </a:solidFill>
                <a:latin typeface="Cambria" panose="02040503050406030204" pitchFamily="18" charset="0"/>
              </a:rPr>
              <a:t> array</a:t>
            </a:r>
            <a:r>
              <a:rPr lang="en-US" altLang="en-US" sz="3800" dirty="0">
                <a:solidFill>
                  <a:srgbClr val="000000"/>
                </a:solidFill>
                <a:latin typeface="Cambria" panose="02040503050406030204" pitchFamily="18" charset="0"/>
              </a:rPr>
              <a:t>). </a:t>
            </a:r>
          </a:p>
          <a:p>
            <a:pPr algn="just">
              <a:lnSpc>
                <a:spcPct val="90000"/>
              </a:lnSpc>
            </a:pPr>
            <a:r>
              <a:rPr lang="en-US" altLang="en-US" sz="3800" dirty="0">
                <a:solidFill>
                  <a:srgbClr val="000000"/>
                </a:solidFill>
                <a:latin typeface="Cambria" panose="02040503050406030204" pitchFamily="18" charset="0"/>
              </a:rPr>
              <a:t>The format specification </a:t>
            </a:r>
            <a:r>
              <a:rPr lang="en-US" altLang="en-US" sz="3800" b="1" dirty="0">
                <a:solidFill>
                  <a:srgbClr val="000000"/>
                </a:solidFill>
                <a:latin typeface="Consolas" panose="020B0609020204030204" pitchFamily="49" charset="0"/>
              </a:rPr>
              <a:t>"%5s of</a:t>
            </a:r>
            <a:r>
              <a:rPr lang="en-US" altLang="en-US" sz="3800" b="1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3800" b="1" dirty="0">
                <a:solidFill>
                  <a:srgbClr val="000000"/>
                </a:solidFill>
                <a:latin typeface="Consolas" panose="020B0609020204030204" pitchFamily="49" charset="0"/>
              </a:rPr>
              <a:t>%-8s"</a:t>
            </a:r>
            <a:r>
              <a:rPr lang="en-US" altLang="en-US" sz="3800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3800" u="sng" dirty="0">
                <a:solidFill>
                  <a:srgbClr val="000000"/>
                </a:solidFill>
                <a:latin typeface="Cambria" panose="02040503050406030204" pitchFamily="18" charset="0"/>
              </a:rPr>
              <a:t>prints</a:t>
            </a:r>
            <a:r>
              <a:rPr lang="en-US" altLang="en-US" sz="3800" dirty="0">
                <a:solidFill>
                  <a:srgbClr val="000000"/>
                </a:solidFill>
                <a:latin typeface="Cambria" panose="02040503050406030204" pitchFamily="18" charset="0"/>
              </a:rPr>
              <a:t> a character string </a:t>
            </a:r>
            <a:r>
              <a:rPr lang="en-US" altLang="en-US" sz="3800" i="1" u="sng" dirty="0">
                <a:solidFill>
                  <a:srgbClr val="000000"/>
                </a:solidFill>
                <a:latin typeface="Cambria" panose="02040503050406030204" pitchFamily="18" charset="0"/>
              </a:rPr>
              <a:t>right justified </a:t>
            </a:r>
            <a:r>
              <a:rPr lang="en-US" altLang="en-US" sz="3800" u="sng" dirty="0">
                <a:solidFill>
                  <a:srgbClr val="000000"/>
                </a:solidFill>
                <a:latin typeface="Cambria" panose="02040503050406030204" pitchFamily="18" charset="0"/>
              </a:rPr>
              <a:t>in a field of five characters</a:t>
            </a:r>
            <a:r>
              <a:rPr lang="en-US" altLang="en-US" sz="3800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3800" u="sng" dirty="0">
                <a:solidFill>
                  <a:srgbClr val="000000"/>
                </a:solidFill>
                <a:latin typeface="Cambria" panose="02040503050406030204" pitchFamily="18" charset="0"/>
              </a:rPr>
              <a:t>followed by </a:t>
            </a:r>
            <a:r>
              <a:rPr lang="en-US" altLang="en-US" sz="3800" b="1" u="sng" dirty="0">
                <a:solidFill>
                  <a:srgbClr val="000000"/>
                </a:solidFill>
                <a:latin typeface="Consolas" panose="020B0609020204030204" pitchFamily="49" charset="0"/>
              </a:rPr>
              <a:t>"</a:t>
            </a:r>
            <a:r>
              <a:rPr lang="en-US" altLang="en-US" sz="3800" b="1" u="sng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3800" b="1" u="sng" dirty="0">
                <a:solidFill>
                  <a:srgbClr val="000000"/>
                </a:solidFill>
                <a:latin typeface="Consolas" panose="020B0609020204030204" pitchFamily="49" charset="0"/>
              </a:rPr>
              <a:t>of</a:t>
            </a:r>
            <a:r>
              <a:rPr lang="en-US" altLang="en-US" sz="3800" b="1" u="sng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3800" b="1" u="sng" dirty="0">
                <a:solidFill>
                  <a:srgbClr val="000000"/>
                </a:solidFill>
                <a:latin typeface="Consolas" panose="020B0609020204030204" pitchFamily="49" charset="0"/>
              </a:rPr>
              <a:t>"</a:t>
            </a:r>
            <a:r>
              <a:rPr lang="en-US" altLang="en-US" sz="3800" dirty="0">
                <a:solidFill>
                  <a:srgbClr val="000000"/>
                </a:solidFill>
                <a:latin typeface="Cambria" panose="02040503050406030204" pitchFamily="18" charset="0"/>
              </a:rPr>
              <a:t> and a character string </a:t>
            </a:r>
            <a:r>
              <a:rPr lang="en-US" altLang="en-US" sz="3800" i="1" u="sng" dirty="0">
                <a:solidFill>
                  <a:srgbClr val="000000"/>
                </a:solidFill>
                <a:latin typeface="Cambria" panose="02040503050406030204" pitchFamily="18" charset="0"/>
              </a:rPr>
              <a:t>left justified </a:t>
            </a:r>
            <a:r>
              <a:rPr lang="en-US" altLang="en-US" sz="3800" u="sng" dirty="0">
                <a:solidFill>
                  <a:srgbClr val="000000"/>
                </a:solidFill>
                <a:latin typeface="Cambria" panose="02040503050406030204" pitchFamily="18" charset="0"/>
              </a:rPr>
              <a:t>in a field of eight characters</a:t>
            </a:r>
            <a:r>
              <a:rPr lang="en-US" altLang="en-US" sz="3800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>
              <a:lnSpc>
                <a:spcPct val="90000"/>
              </a:lnSpc>
            </a:pPr>
            <a:r>
              <a:rPr lang="en-US" altLang="en-US" sz="3800" dirty="0">
                <a:solidFill>
                  <a:srgbClr val="000000"/>
                </a:solidFill>
                <a:latin typeface="Cambria" panose="02040503050406030204" pitchFamily="18" charset="0"/>
              </a:rPr>
              <a:t>The </a:t>
            </a:r>
            <a:r>
              <a:rPr lang="en-US" altLang="en-US" sz="3800" i="1" u="sng" dirty="0">
                <a:solidFill>
                  <a:srgbClr val="000000"/>
                </a:solidFill>
                <a:latin typeface="Cambria" panose="02040503050406030204" pitchFamily="18" charset="0"/>
              </a:rPr>
              <a:t>minus sign</a:t>
            </a:r>
            <a:r>
              <a:rPr lang="en-US" altLang="en-US" sz="3800" i="1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3800" dirty="0">
                <a:solidFill>
                  <a:srgbClr val="000000"/>
                </a:solidFill>
                <a:latin typeface="Cambria" panose="02040503050406030204" pitchFamily="18" charset="0"/>
              </a:rPr>
              <a:t>in </a:t>
            </a:r>
            <a:r>
              <a:rPr lang="en-US" altLang="en-US" sz="3800" b="1" dirty="0">
                <a:solidFill>
                  <a:srgbClr val="000000"/>
                </a:solidFill>
                <a:latin typeface="Consolas" panose="020B0609020204030204" pitchFamily="49" charset="0"/>
              </a:rPr>
              <a:t>%-8s</a:t>
            </a:r>
            <a:r>
              <a:rPr lang="en-US" altLang="en-US" sz="3800" dirty="0">
                <a:solidFill>
                  <a:srgbClr val="000000"/>
                </a:solidFill>
                <a:latin typeface="Cambria" panose="02040503050406030204" pitchFamily="18" charset="0"/>
              </a:rPr>
              <a:t> signifies </a:t>
            </a:r>
            <a:r>
              <a:rPr lang="en-US" altLang="en-US" sz="3800" u="sng" dirty="0">
                <a:solidFill>
                  <a:srgbClr val="000000"/>
                </a:solidFill>
                <a:latin typeface="Cambria" panose="02040503050406030204" pitchFamily="18" charset="0"/>
              </a:rPr>
              <a:t>left justification</a:t>
            </a:r>
            <a:r>
              <a:rPr lang="en-US" altLang="en-US" sz="3800" dirty="0">
                <a:solidFill>
                  <a:srgbClr val="000000"/>
                </a:solidFill>
                <a:latin typeface="Cambria" panose="02040503050406030204" pitchFamily="18" charset="0"/>
              </a:rPr>
              <a:t>.</a:t>
            </a:r>
          </a:p>
          <a:p>
            <a:pPr algn="just" eaLnBrk="1" hangingPunct="1"/>
            <a:endParaRPr lang="en-US" altLang="en-US" dirty="0">
              <a:solidFill>
                <a:srgbClr val="000000"/>
              </a:solidFill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6773578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tp8_07_Page_66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Ltd.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70215849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tp8_07_Page_67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Ltd.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083240971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tp8_07_Page_68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Ltd.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009717824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tp8_07_Page_69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Ltd.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984480919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tp8_07_Page_70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Ltd.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103745656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8229600" cy="563562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Calibri" panose="020F0502020204030204" pitchFamily="34" charset="0"/>
              </a:rPr>
              <a:t>7.12  </a:t>
            </a:r>
            <a:r>
              <a:rPr lang="en-US" dirty="0">
                <a:solidFill>
                  <a:srgbClr val="3380E6"/>
                </a:solidFill>
                <a:latin typeface="Calibri" panose="020F0502020204030204" pitchFamily="34" charset="0"/>
              </a:rPr>
              <a:t>Pointers to Functions</a:t>
            </a:r>
          </a:p>
        </p:txBody>
      </p:sp>
      <p:sp>
        <p:nvSpPr>
          <p:cNvPr id="175107" name="Text Placeholder 2"/>
          <p:cNvSpPr>
            <a:spLocks noGrp="1"/>
          </p:cNvSpPr>
          <p:nvPr>
            <p:ph type="body" idx="1"/>
          </p:nvPr>
        </p:nvSpPr>
        <p:spPr>
          <a:xfrm>
            <a:off x="228600" y="859808"/>
            <a:ext cx="8763000" cy="5921992"/>
          </a:xfrm>
        </p:spPr>
        <p:txBody>
          <a:bodyPr>
            <a:noAutofit/>
          </a:bodyPr>
          <a:lstStyle/>
          <a:p>
            <a:pPr algn="just" eaLnBrk="1" hangingPunct="1"/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A </a:t>
            </a:r>
            <a:r>
              <a:rPr lang="en-US" altLang="en-US" sz="2800" b="1" dirty="0">
                <a:solidFill>
                  <a:srgbClr val="0000FF"/>
                </a:solidFill>
                <a:latin typeface="Cambria" panose="02040503050406030204" pitchFamily="18" charset="0"/>
              </a:rPr>
              <a:t>pointer to a function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2800" u="sng" dirty="0">
                <a:solidFill>
                  <a:srgbClr val="000000"/>
                </a:solidFill>
                <a:latin typeface="Cambria" panose="02040503050406030204" pitchFamily="18" charset="0"/>
              </a:rPr>
              <a:t>contains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 the </a:t>
            </a:r>
            <a:r>
              <a:rPr lang="en-US" altLang="en-US" sz="2800" u="sng" dirty="0">
                <a:solidFill>
                  <a:srgbClr val="000000"/>
                </a:solidFill>
                <a:latin typeface="Cambria" panose="02040503050406030204" pitchFamily="18" charset="0"/>
              </a:rPr>
              <a:t>address of the function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 in memory. </a:t>
            </a:r>
          </a:p>
          <a:p>
            <a:pPr algn="just" eaLnBrk="1" hangingPunct="1"/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In Chapter 6, we saw that an </a:t>
            </a:r>
            <a:r>
              <a:rPr lang="en-US" altLang="en-US" sz="2800" b="1" u="sng" dirty="0">
                <a:solidFill>
                  <a:srgbClr val="000000"/>
                </a:solidFill>
                <a:latin typeface="Cambria" panose="02040503050406030204" pitchFamily="18" charset="0"/>
              </a:rPr>
              <a:t>array name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 is really the </a:t>
            </a:r>
            <a:r>
              <a:rPr lang="en-US" altLang="en-US" sz="2800" u="sng" dirty="0">
                <a:solidFill>
                  <a:srgbClr val="000000"/>
                </a:solidFill>
                <a:latin typeface="Cambria" panose="02040503050406030204" pitchFamily="18" charset="0"/>
              </a:rPr>
              <a:t>address in memory of the first element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 of the array. </a:t>
            </a:r>
          </a:p>
          <a:p>
            <a:pPr algn="just" eaLnBrk="1" hangingPunct="1"/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Similarly, a </a:t>
            </a:r>
            <a:r>
              <a:rPr lang="en-US" altLang="en-US" sz="2800" b="1" u="sng" dirty="0">
                <a:solidFill>
                  <a:srgbClr val="000000"/>
                </a:solidFill>
                <a:latin typeface="Cambria" panose="02040503050406030204" pitchFamily="18" charset="0"/>
              </a:rPr>
              <a:t>function name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 is really the </a:t>
            </a:r>
            <a:r>
              <a:rPr lang="en-US" altLang="en-US" sz="2800" u="sng" dirty="0">
                <a:solidFill>
                  <a:srgbClr val="000000"/>
                </a:solidFill>
                <a:latin typeface="Cambria" panose="02040503050406030204" pitchFamily="18" charset="0"/>
              </a:rPr>
              <a:t>starting address in memory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 of the code that </a:t>
            </a:r>
            <a:r>
              <a:rPr lang="en-US" altLang="en-US" sz="2800" u="sng" dirty="0">
                <a:solidFill>
                  <a:srgbClr val="000000"/>
                </a:solidFill>
                <a:latin typeface="Cambria" panose="02040503050406030204" pitchFamily="18" charset="0"/>
              </a:rPr>
              <a:t>performs the function’s task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 eaLnBrk="1" hangingPunct="1"/>
            <a:r>
              <a:rPr lang="en-US" altLang="en-US" sz="2800" u="sng" dirty="0">
                <a:solidFill>
                  <a:srgbClr val="000000"/>
                </a:solidFill>
                <a:latin typeface="Cambria" panose="02040503050406030204" pitchFamily="18" charset="0"/>
              </a:rPr>
              <a:t>Pointers to functions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 can </a:t>
            </a:r>
            <a:r>
              <a:rPr lang="en-US" altLang="en-US" sz="2800" dirty="0" smtClean="0">
                <a:solidFill>
                  <a:srgbClr val="000000"/>
                </a:solidFill>
                <a:latin typeface="Cambria" panose="02040503050406030204" pitchFamily="18" charset="0"/>
              </a:rPr>
              <a:t>be</a:t>
            </a:r>
            <a:r>
              <a:rPr lang="tr-TR" altLang="en-US" sz="2800" dirty="0" smtClean="0">
                <a:solidFill>
                  <a:srgbClr val="000000"/>
                </a:solidFill>
                <a:latin typeface="Cambria" panose="02040503050406030204" pitchFamily="18" charset="0"/>
              </a:rPr>
              <a:t>:</a:t>
            </a:r>
          </a:p>
          <a:p>
            <a:pPr lvl="1" algn="just"/>
            <a:r>
              <a:rPr lang="en-US" altLang="en-US" i="1" u="sng" dirty="0" smtClean="0">
                <a:solidFill>
                  <a:srgbClr val="000000"/>
                </a:solidFill>
                <a:latin typeface="Cambria" panose="02040503050406030204" pitchFamily="18" charset="0"/>
              </a:rPr>
              <a:t>passed</a:t>
            </a:r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to functions, </a:t>
            </a:r>
            <a:endParaRPr lang="tr-TR" altLang="en-US" dirty="0" smtClean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lvl="1" algn="just"/>
            <a:r>
              <a:rPr lang="en-US" altLang="en-US" i="1" u="sng" dirty="0" smtClean="0">
                <a:solidFill>
                  <a:srgbClr val="000000"/>
                </a:solidFill>
                <a:latin typeface="Cambria" panose="02040503050406030204" pitchFamily="18" charset="0"/>
              </a:rPr>
              <a:t>returned</a:t>
            </a:r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from functions, </a:t>
            </a:r>
            <a:endParaRPr lang="tr-TR" altLang="en-US" dirty="0" smtClean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lvl="1" algn="just"/>
            <a:r>
              <a:rPr lang="en-US" altLang="en-US" u="sng" dirty="0" smtClean="0">
                <a:solidFill>
                  <a:srgbClr val="000000"/>
                </a:solidFill>
                <a:latin typeface="Cambria" panose="02040503050406030204" pitchFamily="18" charset="0"/>
              </a:rPr>
              <a:t>stored</a:t>
            </a:r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in arrays </a:t>
            </a:r>
            <a:endParaRPr lang="tr-TR" altLang="en-US" dirty="0" smtClean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lvl="1" algn="just"/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and </a:t>
            </a:r>
            <a:r>
              <a:rPr lang="en-US" altLang="en-US" i="1" u="sng" dirty="0">
                <a:solidFill>
                  <a:srgbClr val="000000"/>
                </a:solidFill>
                <a:latin typeface="Cambria" panose="02040503050406030204" pitchFamily="18" charset="0"/>
              </a:rPr>
              <a:t>assigned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to other function pointers. </a:t>
            </a:r>
          </a:p>
        </p:txBody>
      </p:sp>
    </p:spTree>
    <p:extLst>
      <p:ext uri="{BB962C8B-B14F-4D97-AF65-F5344CB8AC3E}">
        <p14:creationId xmlns:p14="http://schemas.microsoft.com/office/powerpoint/2010/main" val="168248268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8229600" cy="715962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Calibri" panose="020F0502020204030204" pitchFamily="34" charset="0"/>
              </a:rPr>
              <a:t>7.12  </a:t>
            </a:r>
            <a:r>
              <a:rPr lang="en-US" dirty="0">
                <a:solidFill>
                  <a:srgbClr val="3380E6"/>
                </a:solidFill>
                <a:latin typeface="Calibri" panose="020F0502020204030204" pitchFamily="34" charset="0"/>
              </a:rPr>
              <a:t>Pointers to Functions (Cont.)</a:t>
            </a:r>
          </a:p>
        </p:txBody>
      </p:sp>
      <p:sp>
        <p:nvSpPr>
          <p:cNvPr id="176131" name="Text Placeholder 2"/>
          <p:cNvSpPr>
            <a:spLocks noGrp="1"/>
          </p:cNvSpPr>
          <p:nvPr>
            <p:ph type="body" idx="1"/>
          </p:nvPr>
        </p:nvSpPr>
        <p:spPr>
          <a:xfrm>
            <a:off x="200166" y="889376"/>
            <a:ext cx="8867633" cy="5466976"/>
          </a:xfrm>
        </p:spPr>
        <p:txBody>
          <a:bodyPr>
            <a:noAutofit/>
          </a:bodyPr>
          <a:lstStyle/>
          <a:p>
            <a:pPr algn="just" eaLnBrk="1" hangingPunct="1"/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To illustrate the use of </a:t>
            </a:r>
            <a:r>
              <a:rPr lang="en-US" altLang="en-US" sz="2800" u="sng" dirty="0">
                <a:solidFill>
                  <a:srgbClr val="000000"/>
                </a:solidFill>
                <a:latin typeface="Cambria" panose="02040503050406030204" pitchFamily="18" charset="0"/>
              </a:rPr>
              <a:t>pointers to functions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, Fig. 7.26 presents a </a:t>
            </a:r>
            <a:r>
              <a:rPr lang="en-US" altLang="en-US" sz="2800" u="sng" dirty="0">
                <a:solidFill>
                  <a:srgbClr val="000000"/>
                </a:solidFill>
                <a:latin typeface="Cambria" panose="02040503050406030204" pitchFamily="18" charset="0"/>
              </a:rPr>
              <a:t>modified version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 of the </a:t>
            </a:r>
            <a:r>
              <a:rPr lang="en-US" altLang="en-US" sz="2800" u="sng" dirty="0">
                <a:solidFill>
                  <a:srgbClr val="000000"/>
                </a:solidFill>
                <a:latin typeface="Cambria" panose="02040503050406030204" pitchFamily="18" charset="0"/>
              </a:rPr>
              <a:t>bubble sort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 program in Fig. 7.15. </a:t>
            </a:r>
          </a:p>
          <a:p>
            <a:pPr algn="just" eaLnBrk="1" hangingPunct="1"/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The new version consists of </a:t>
            </a:r>
            <a:r>
              <a:rPr lang="en-US" alt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main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 and functions </a:t>
            </a:r>
            <a:r>
              <a:rPr lang="en-US" altLang="en-US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bubble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, </a:t>
            </a:r>
            <a:r>
              <a:rPr lang="en-US" altLang="en-US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swap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, </a:t>
            </a:r>
            <a:r>
              <a:rPr lang="en-US" altLang="en-US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ascending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 and </a:t>
            </a:r>
            <a:r>
              <a:rPr lang="en-US" altLang="en-US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descending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 eaLnBrk="1" hangingPunct="1"/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Function </a:t>
            </a:r>
            <a:r>
              <a:rPr lang="en-US" altLang="en-US" sz="2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bubbleSort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2800" u="sng" dirty="0">
                <a:solidFill>
                  <a:srgbClr val="000000"/>
                </a:solidFill>
                <a:latin typeface="Cambria" panose="02040503050406030204" pitchFamily="18" charset="0"/>
              </a:rPr>
              <a:t>receives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 a </a:t>
            </a:r>
            <a:r>
              <a:rPr lang="en-US" altLang="en-US" sz="2800" u="sng" dirty="0">
                <a:solidFill>
                  <a:srgbClr val="000000"/>
                </a:solidFill>
                <a:latin typeface="Cambria" panose="02040503050406030204" pitchFamily="18" charset="0"/>
              </a:rPr>
              <a:t>pointer to a function</a:t>
            </a:r>
            <a:r>
              <a:rPr lang="en-US" altLang="en-US" sz="2800" dirty="0" smtClean="0">
                <a:solidFill>
                  <a:srgbClr val="000000"/>
                </a:solidFill>
                <a:latin typeface="Cambria" panose="02040503050406030204" pitchFamily="18" charset="0"/>
              </a:rPr>
              <a:t>—</a:t>
            </a:r>
            <a:endParaRPr lang="tr-TR" altLang="en-US" sz="2800" dirty="0" smtClean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lvl="1" algn="just"/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either 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function </a:t>
            </a:r>
            <a: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ascending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endParaRPr lang="tr-TR" altLang="en-US" dirty="0" smtClean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lvl="1" algn="just"/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or 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function </a:t>
            </a:r>
            <a:r>
              <a:rPr lang="en-US" altLang="en-US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descending</a:t>
            </a:r>
            <a:endParaRPr lang="tr-TR" altLang="en-US" b="1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algn="just"/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—</a:t>
            </a:r>
            <a:r>
              <a:rPr lang="en-US" altLang="en-US" sz="2800" u="sng" dirty="0">
                <a:solidFill>
                  <a:srgbClr val="000000"/>
                </a:solidFill>
                <a:latin typeface="Cambria" panose="02040503050406030204" pitchFamily="18" charset="0"/>
              </a:rPr>
              <a:t>as </a:t>
            </a:r>
            <a:r>
              <a:rPr lang="en-US" altLang="en-US" sz="2800" u="sng" dirty="0">
                <a:solidFill>
                  <a:srgbClr val="000000"/>
                </a:solidFill>
                <a:latin typeface="Cambria" panose="02040503050406030204" pitchFamily="18" charset="0"/>
              </a:rPr>
              <a:t>an argument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, in addition to an </a:t>
            </a:r>
            <a:r>
              <a:rPr lang="en-US" altLang="en-US" sz="2800" u="sng" dirty="0">
                <a:solidFill>
                  <a:srgbClr val="000000"/>
                </a:solidFill>
                <a:latin typeface="Cambria" panose="02040503050406030204" pitchFamily="18" charset="0"/>
              </a:rPr>
              <a:t>integer array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 and the </a:t>
            </a:r>
            <a:r>
              <a:rPr lang="en-US" altLang="en-US" sz="2800" u="sng" dirty="0">
                <a:solidFill>
                  <a:srgbClr val="000000"/>
                </a:solidFill>
                <a:latin typeface="Cambria" panose="02040503050406030204" pitchFamily="18" charset="0"/>
              </a:rPr>
              <a:t>size of the array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</p:txBody>
      </p:sp>
      <p:sp>
        <p:nvSpPr>
          <p:cNvPr id="176132" name="Footer Placeholder 3"/>
          <p:cNvSpPr>
            <a:spLocks noGrp="1"/>
          </p:cNvSpPr>
          <p:nvPr>
            <p:ph type="ftr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/>
              <a:t>© 2016 Pearson Education, Ltd.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9006540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tp8_07_Page_11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Ltd.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662480300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229600" cy="639762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Calibri" panose="020F0502020204030204" pitchFamily="34" charset="0"/>
              </a:rPr>
              <a:t>7.12  </a:t>
            </a:r>
            <a:r>
              <a:rPr lang="en-US" dirty="0">
                <a:solidFill>
                  <a:srgbClr val="3380E6"/>
                </a:solidFill>
                <a:latin typeface="Calibri" panose="020F0502020204030204" pitchFamily="34" charset="0"/>
              </a:rPr>
              <a:t>Pointers to Functions (Cont.)</a:t>
            </a:r>
          </a:p>
        </p:txBody>
      </p:sp>
      <p:sp>
        <p:nvSpPr>
          <p:cNvPr id="177155" name="Text Placeholder 2"/>
          <p:cNvSpPr>
            <a:spLocks noGrp="1"/>
          </p:cNvSpPr>
          <p:nvPr>
            <p:ph type="body" idx="1"/>
          </p:nvPr>
        </p:nvSpPr>
        <p:spPr>
          <a:xfrm>
            <a:off x="76200" y="872911"/>
            <a:ext cx="8915400" cy="5604089"/>
          </a:xfrm>
        </p:spPr>
        <p:txBody>
          <a:bodyPr>
            <a:noAutofit/>
          </a:bodyPr>
          <a:lstStyle/>
          <a:p>
            <a:pPr algn="just" eaLnBrk="1" hangingPunct="1"/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The program </a:t>
            </a:r>
            <a:r>
              <a:rPr lang="en-US" altLang="en-US" sz="2800" u="sng" dirty="0">
                <a:solidFill>
                  <a:srgbClr val="000000"/>
                </a:solidFill>
                <a:latin typeface="Cambria" panose="02040503050406030204" pitchFamily="18" charset="0"/>
              </a:rPr>
              <a:t>prompts the user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 to </a:t>
            </a:r>
            <a:r>
              <a:rPr lang="en-US" altLang="en-US" sz="2800" u="sng" dirty="0">
                <a:solidFill>
                  <a:srgbClr val="000000"/>
                </a:solidFill>
                <a:latin typeface="Cambria" panose="02040503050406030204" pitchFamily="18" charset="0"/>
              </a:rPr>
              <a:t>choose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 whether the array should be </a:t>
            </a:r>
            <a:r>
              <a:rPr lang="en-US" altLang="en-US" sz="2800" u="sng" dirty="0" smtClean="0">
                <a:solidFill>
                  <a:srgbClr val="000000"/>
                </a:solidFill>
                <a:latin typeface="Cambria" panose="02040503050406030204" pitchFamily="18" charset="0"/>
              </a:rPr>
              <a:t>sorted</a:t>
            </a:r>
            <a:r>
              <a:rPr lang="tr-TR" altLang="en-US" sz="2800" u="sng" dirty="0" smtClean="0">
                <a:solidFill>
                  <a:srgbClr val="000000"/>
                </a:solidFill>
                <a:latin typeface="Cambria" panose="02040503050406030204" pitchFamily="18" charset="0"/>
              </a:rPr>
              <a:t>:</a:t>
            </a:r>
            <a:r>
              <a:rPr lang="en-US" altLang="en-US" sz="2800" dirty="0" smtClean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endParaRPr lang="tr-TR" altLang="en-US" sz="2800" dirty="0" smtClean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lvl="1" algn="just"/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in </a:t>
            </a:r>
            <a:r>
              <a:rPr lang="en-US" altLang="en-US" i="1" u="sng" dirty="0">
                <a:solidFill>
                  <a:srgbClr val="000000"/>
                </a:solidFill>
                <a:latin typeface="Cambria" panose="02040503050406030204" pitchFamily="18" charset="0"/>
              </a:rPr>
              <a:t>ascending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endParaRPr lang="tr-TR" altLang="en-US" dirty="0" smtClean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lvl="1" algn="just"/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or 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in </a:t>
            </a:r>
            <a:r>
              <a:rPr lang="en-US" altLang="en-US" i="1" u="sng" dirty="0">
                <a:solidFill>
                  <a:srgbClr val="000000"/>
                </a:solidFill>
                <a:latin typeface="Cambria" panose="02040503050406030204" pitchFamily="18" charset="0"/>
              </a:rPr>
              <a:t>descending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order. </a:t>
            </a:r>
          </a:p>
          <a:p>
            <a:pPr algn="just" eaLnBrk="1" hangingPunct="1"/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If the user </a:t>
            </a:r>
            <a:r>
              <a:rPr lang="en-US" altLang="en-US" sz="2800" u="sng" dirty="0">
                <a:solidFill>
                  <a:srgbClr val="000000"/>
                </a:solidFill>
                <a:latin typeface="Cambria" panose="02040503050406030204" pitchFamily="18" charset="0"/>
              </a:rPr>
              <a:t>enters </a:t>
            </a:r>
            <a:r>
              <a:rPr lang="en-US" altLang="en-US" sz="2800" u="sng" dirty="0">
                <a:solidFill>
                  <a:srgbClr val="000000"/>
                </a:solidFill>
                <a:latin typeface="Consolas" panose="020B0609020204030204" pitchFamily="49" charset="0"/>
              </a:rPr>
              <a:t>1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, a pointer to function </a:t>
            </a:r>
            <a:r>
              <a:rPr lang="en-US" altLang="en-US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ascending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 is </a:t>
            </a:r>
            <a:r>
              <a:rPr lang="en-US" altLang="en-US" sz="2800" u="sng" dirty="0">
                <a:solidFill>
                  <a:srgbClr val="000000"/>
                </a:solidFill>
                <a:latin typeface="Cambria" panose="02040503050406030204" pitchFamily="18" charset="0"/>
              </a:rPr>
              <a:t>passed to function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bubble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, causing the array to be </a:t>
            </a:r>
            <a:r>
              <a:rPr lang="en-US" altLang="en-US" sz="2800" u="sng" dirty="0">
                <a:solidFill>
                  <a:srgbClr val="000000"/>
                </a:solidFill>
                <a:latin typeface="Cambria" panose="02040503050406030204" pitchFamily="18" charset="0"/>
              </a:rPr>
              <a:t>sorted into </a:t>
            </a:r>
            <a:r>
              <a:rPr lang="en-US" altLang="en-US" sz="2800" i="1" u="sng" dirty="0">
                <a:solidFill>
                  <a:srgbClr val="000000"/>
                </a:solidFill>
                <a:latin typeface="Cambria" panose="02040503050406030204" pitchFamily="18" charset="0"/>
              </a:rPr>
              <a:t>increasing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 order. </a:t>
            </a:r>
          </a:p>
          <a:p>
            <a:pPr algn="just" eaLnBrk="1" hangingPunct="1"/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If the user </a:t>
            </a:r>
            <a:r>
              <a:rPr lang="en-US" altLang="en-US" sz="2800" u="sng" dirty="0">
                <a:solidFill>
                  <a:srgbClr val="000000"/>
                </a:solidFill>
                <a:latin typeface="Cambria" panose="02040503050406030204" pitchFamily="18" charset="0"/>
              </a:rPr>
              <a:t>enters </a:t>
            </a:r>
            <a:r>
              <a:rPr lang="en-US" altLang="en-US" sz="2800" u="sng" dirty="0">
                <a:solidFill>
                  <a:srgbClr val="000000"/>
                </a:solidFill>
                <a:latin typeface="Consolas" panose="020B0609020204030204" pitchFamily="49" charset="0"/>
              </a:rPr>
              <a:t>2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, a pointer to function </a:t>
            </a:r>
            <a:r>
              <a:rPr lang="en-US" altLang="en-US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descending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 is </a:t>
            </a:r>
            <a:r>
              <a:rPr lang="en-US" altLang="en-US" sz="2800" u="sng" dirty="0">
                <a:solidFill>
                  <a:srgbClr val="000000"/>
                </a:solidFill>
                <a:latin typeface="Cambria" panose="02040503050406030204" pitchFamily="18" charset="0"/>
              </a:rPr>
              <a:t>passed to function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bubble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, causing the array to be </a:t>
            </a:r>
            <a:r>
              <a:rPr lang="en-US" altLang="en-US" sz="2800" u="sng" dirty="0">
                <a:solidFill>
                  <a:srgbClr val="000000"/>
                </a:solidFill>
                <a:latin typeface="Cambria" panose="02040503050406030204" pitchFamily="18" charset="0"/>
              </a:rPr>
              <a:t>sorted into </a:t>
            </a:r>
            <a:r>
              <a:rPr lang="en-US" altLang="en-US" sz="2800" i="1" u="sng" dirty="0">
                <a:solidFill>
                  <a:srgbClr val="000000"/>
                </a:solidFill>
                <a:latin typeface="Cambria" panose="02040503050406030204" pitchFamily="18" charset="0"/>
              </a:rPr>
              <a:t>decreasing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 order. </a:t>
            </a:r>
          </a:p>
          <a:p>
            <a:pPr algn="just" eaLnBrk="1" hangingPunct="1"/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The output of the program is shown in Fig. 7.27.</a:t>
            </a:r>
          </a:p>
        </p:txBody>
      </p:sp>
    </p:spTree>
    <p:extLst>
      <p:ext uri="{BB962C8B-B14F-4D97-AF65-F5344CB8AC3E}">
        <p14:creationId xmlns:p14="http://schemas.microsoft.com/office/powerpoint/2010/main" val="580567412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tp8_07_Page_71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Ltd.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162360728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tp8_07_Page_72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Ltd.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086291334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tp8_07_Page_73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solidFill>
            <a:srgbClr val="FFFF00">
              <a:alpha val="61000"/>
            </a:srgbClr>
          </a:solidFill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Ltd. All rights reserved.</a:t>
            </a:r>
          </a:p>
        </p:txBody>
      </p:sp>
      <p:sp>
        <p:nvSpPr>
          <p:cNvPr id="4" name="Rectangle 3"/>
          <p:cNvSpPr/>
          <p:nvPr/>
        </p:nvSpPr>
        <p:spPr>
          <a:xfrm>
            <a:off x="3976048" y="734704"/>
            <a:ext cx="3657600" cy="2286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143000" y="949656"/>
            <a:ext cx="2590800" cy="24224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011647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tp8_07_Page_74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Ltd.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015406420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tp8_07_Page_75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Ltd.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16878253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52400"/>
            <a:ext cx="8229600" cy="563562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Calibri" panose="020F0502020204030204" pitchFamily="34" charset="0"/>
              </a:rPr>
              <a:t>7.12  </a:t>
            </a:r>
            <a:r>
              <a:rPr lang="en-US" dirty="0">
                <a:solidFill>
                  <a:srgbClr val="3380E6"/>
                </a:solidFill>
                <a:latin typeface="Calibri" panose="020F0502020204030204" pitchFamily="34" charset="0"/>
              </a:rPr>
              <a:t>Pointers to Functions (Cont.)</a:t>
            </a:r>
          </a:p>
        </p:txBody>
      </p:sp>
      <p:sp>
        <p:nvSpPr>
          <p:cNvPr id="184323" name="Text Placeholder 2"/>
          <p:cNvSpPr>
            <a:spLocks noGrp="1"/>
          </p:cNvSpPr>
          <p:nvPr>
            <p:ph type="body" idx="1"/>
          </p:nvPr>
        </p:nvSpPr>
        <p:spPr>
          <a:xfrm>
            <a:off x="152400" y="914400"/>
            <a:ext cx="8915400" cy="4525963"/>
          </a:xfrm>
        </p:spPr>
        <p:txBody>
          <a:bodyPr>
            <a:normAutofit/>
          </a:bodyPr>
          <a:lstStyle/>
          <a:p>
            <a:pPr algn="just" eaLnBrk="1" hangingPunct="1"/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The following parameter appears in the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function header for </a:t>
            </a:r>
            <a:r>
              <a:rPr lang="en-US" altLang="en-US" b="1" u="sng" dirty="0" smtClean="0">
                <a:solidFill>
                  <a:srgbClr val="000000"/>
                </a:solidFill>
                <a:latin typeface="Consolas" panose="020B0609020204030204" pitchFamily="49" charset="0"/>
              </a:rPr>
              <a:t>bubble</a:t>
            </a:r>
            <a:r>
              <a:rPr lang="tr-TR" alt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endParaRPr lang="en-US" altLang="en-US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marL="914400" lvl="2" indent="0" algn="ctr" eaLnBrk="1" hangingPunct="1">
              <a:buNone/>
            </a:pPr>
            <a:r>
              <a:rPr lang="en-US" altLang="en-US" sz="32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altLang="en-US" sz="3200" b="1" dirty="0">
                <a:solidFill>
                  <a:srgbClr val="000000"/>
                </a:solidFill>
                <a:latin typeface="Consolas" panose="020B0609020204030204" pitchFamily="49" charset="0"/>
              </a:rPr>
              <a:t> (*compare)(</a:t>
            </a:r>
            <a:r>
              <a:rPr lang="en-US" altLang="en-US" sz="32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altLang="en-US" sz="3200" b="1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3200" b="1" dirty="0">
                <a:solidFill>
                  <a:srgbClr val="000000"/>
                </a:solidFill>
                <a:latin typeface="Consolas" panose="020B0609020204030204" pitchFamily="49" charset="0"/>
              </a:rPr>
              <a:t>a, </a:t>
            </a:r>
            <a:r>
              <a:rPr lang="en-US" altLang="en-US" sz="32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altLang="en-US" sz="3200" b="1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3200" b="1" dirty="0">
                <a:solidFill>
                  <a:srgbClr val="000000"/>
                </a:solidFill>
                <a:latin typeface="Consolas" panose="020B0609020204030204" pitchFamily="49" charset="0"/>
              </a:rPr>
              <a:t>b)</a:t>
            </a:r>
          </a:p>
          <a:p>
            <a:pPr algn="just" eaLnBrk="1" hangingPunct="1"/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This tells </a:t>
            </a:r>
            <a: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bubble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to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expect a parameter </a:t>
            </a:r>
            <a:r>
              <a:rPr lang="en-US" altLang="en-US" b="1" u="sng" dirty="0">
                <a:solidFill>
                  <a:srgbClr val="000000"/>
                </a:solidFill>
                <a:latin typeface="Cambria" panose="02040503050406030204" pitchFamily="18" charset="0"/>
              </a:rPr>
              <a:t>(</a:t>
            </a:r>
            <a:r>
              <a:rPr lang="en-US" altLang="en-US" b="1" u="sng" dirty="0">
                <a:solidFill>
                  <a:srgbClr val="000000"/>
                </a:solidFill>
                <a:latin typeface="Consolas" panose="020B0609020204030204" pitchFamily="49" charset="0"/>
              </a:rPr>
              <a:t>compare</a:t>
            </a:r>
            <a:r>
              <a:rPr lang="en-US" altLang="en-US" b="1" u="sng" dirty="0">
                <a:solidFill>
                  <a:srgbClr val="000000"/>
                </a:solidFill>
                <a:latin typeface="Cambria" panose="02040503050406030204" pitchFamily="18" charset="0"/>
              </a:rPr>
              <a:t>)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that’s a </a:t>
            </a:r>
            <a:r>
              <a:rPr lang="en-US" altLang="en-US" i="1" u="sng" dirty="0">
                <a:solidFill>
                  <a:srgbClr val="000000"/>
                </a:solidFill>
                <a:latin typeface="Cambria" panose="02040503050406030204" pitchFamily="18" charset="0"/>
              </a:rPr>
              <a:t>pointer to a function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that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receives two integer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parameters and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returns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an integer result. </a:t>
            </a:r>
          </a:p>
        </p:txBody>
      </p:sp>
      <p:pic>
        <p:nvPicPr>
          <p:cNvPr id="5" name="Picture 4" descr="chtp8_07_Page_73"/>
          <p:cNvPicPr>
            <a:picLocks noGrp="1" noChangeAspect="1"/>
          </p:cNvPicPr>
          <p:nvPr isPhoto="1"/>
        </p:nvPicPr>
        <p:blipFill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11" r="7503" b="76667"/>
          <a:stretch/>
        </p:blipFill>
        <p:spPr>
          <a:xfrm>
            <a:off x="102602" y="5181601"/>
            <a:ext cx="8956099" cy="914400"/>
          </a:xfrm>
          <a:prstGeom prst="rect">
            <a:avLst/>
          </a:prstGeom>
          <a:solidFill>
            <a:srgbClr val="FFFF00">
              <a:alpha val="61000"/>
            </a:srgb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97301225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8229600" cy="639762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Calibri" panose="020F0502020204030204" pitchFamily="34" charset="0"/>
              </a:rPr>
              <a:t>7.12  </a:t>
            </a:r>
            <a:r>
              <a:rPr lang="en-US" dirty="0">
                <a:solidFill>
                  <a:srgbClr val="3380E6"/>
                </a:solidFill>
                <a:latin typeface="Calibri" panose="020F0502020204030204" pitchFamily="34" charset="0"/>
              </a:rPr>
              <a:t>Pointers to Functions (Cont.)</a:t>
            </a:r>
          </a:p>
        </p:txBody>
      </p:sp>
      <p:sp>
        <p:nvSpPr>
          <p:cNvPr id="185347" name="Text Placeholder 2"/>
          <p:cNvSpPr>
            <a:spLocks noGrp="1"/>
          </p:cNvSpPr>
          <p:nvPr>
            <p:ph type="body" idx="1"/>
          </p:nvPr>
        </p:nvSpPr>
        <p:spPr>
          <a:xfrm>
            <a:off x="174008" y="914400"/>
            <a:ext cx="8839200" cy="4525963"/>
          </a:xfrm>
        </p:spPr>
        <p:txBody>
          <a:bodyPr>
            <a:normAutofit/>
          </a:bodyPr>
          <a:lstStyle/>
          <a:p>
            <a:pPr algn="just" eaLnBrk="1" hangingPunct="1"/>
            <a:r>
              <a:rPr lang="en-US" altLang="en-US" sz="3000" u="sng" dirty="0">
                <a:solidFill>
                  <a:srgbClr val="000000"/>
                </a:solidFill>
                <a:latin typeface="Cambria" panose="02040503050406030204" pitchFamily="18" charset="0"/>
              </a:rPr>
              <a:t>Parentheses are needed</a:t>
            </a:r>
            <a:r>
              <a:rPr lang="en-US" alt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 around </a:t>
            </a:r>
            <a:r>
              <a:rPr lang="en-US" altLang="en-US" sz="3000" b="1" dirty="0">
                <a:solidFill>
                  <a:srgbClr val="000000"/>
                </a:solidFill>
                <a:latin typeface="Consolas" panose="020B0609020204030204" pitchFamily="49" charset="0"/>
              </a:rPr>
              <a:t>*compare</a:t>
            </a:r>
            <a:r>
              <a:rPr lang="en-US" alt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 to </a:t>
            </a:r>
            <a:r>
              <a:rPr lang="en-US" altLang="en-US" sz="3000" u="sng" dirty="0">
                <a:solidFill>
                  <a:srgbClr val="000000"/>
                </a:solidFill>
                <a:latin typeface="Cambria" panose="02040503050406030204" pitchFamily="18" charset="0"/>
              </a:rPr>
              <a:t>group</a:t>
            </a:r>
            <a:r>
              <a:rPr lang="en-US" alt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 the </a:t>
            </a:r>
            <a:r>
              <a:rPr lang="en-US" altLang="en-US" sz="3000" b="1" u="sng" dirty="0">
                <a:solidFill>
                  <a:srgbClr val="000000"/>
                </a:solidFill>
                <a:latin typeface="Consolas" panose="020B0609020204030204" pitchFamily="49" charset="0"/>
              </a:rPr>
              <a:t>*</a:t>
            </a:r>
            <a:r>
              <a:rPr lang="en-US" altLang="en-US" sz="3000" u="sng" dirty="0">
                <a:solidFill>
                  <a:srgbClr val="000000"/>
                </a:solidFill>
                <a:latin typeface="Cambria" panose="02040503050406030204" pitchFamily="18" charset="0"/>
              </a:rPr>
              <a:t> with </a:t>
            </a:r>
            <a:r>
              <a:rPr lang="en-US" altLang="en-US" sz="3000" b="1" u="sng" dirty="0">
                <a:solidFill>
                  <a:srgbClr val="000000"/>
                </a:solidFill>
                <a:latin typeface="Consolas" panose="020B0609020204030204" pitchFamily="49" charset="0"/>
              </a:rPr>
              <a:t>compare</a:t>
            </a:r>
            <a:r>
              <a:rPr lang="en-US" alt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 to indicate that </a:t>
            </a:r>
            <a:r>
              <a:rPr lang="en-US" altLang="en-US" sz="3000" b="1" dirty="0">
                <a:solidFill>
                  <a:srgbClr val="000000"/>
                </a:solidFill>
                <a:latin typeface="Consolas" panose="020B0609020204030204" pitchFamily="49" charset="0"/>
              </a:rPr>
              <a:t>compare</a:t>
            </a:r>
            <a:r>
              <a:rPr lang="en-US" alt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 is a </a:t>
            </a:r>
            <a:r>
              <a:rPr lang="en-US" altLang="en-US" sz="3000" u="sng" dirty="0">
                <a:solidFill>
                  <a:srgbClr val="000000"/>
                </a:solidFill>
                <a:latin typeface="Cambria" panose="02040503050406030204" pitchFamily="18" charset="0"/>
              </a:rPr>
              <a:t>pointer</a:t>
            </a:r>
            <a:r>
              <a:rPr lang="en-US" alt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 eaLnBrk="1" hangingPunct="1"/>
            <a:r>
              <a:rPr lang="en-US" alt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If we had </a:t>
            </a:r>
            <a:r>
              <a:rPr lang="en-US" altLang="en-US" sz="3000" u="sng" dirty="0">
                <a:solidFill>
                  <a:srgbClr val="000000"/>
                </a:solidFill>
                <a:latin typeface="Cambria" panose="02040503050406030204" pitchFamily="18" charset="0"/>
              </a:rPr>
              <a:t>not included the parentheses</a:t>
            </a:r>
            <a:r>
              <a:rPr lang="en-US" alt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, the declaration would have been</a:t>
            </a:r>
          </a:p>
          <a:p>
            <a:pPr marL="914400" lvl="2" indent="0" algn="ctr" eaLnBrk="1" hangingPunct="1">
              <a:buNone/>
            </a:pPr>
            <a:r>
              <a:rPr lang="en-US" altLang="en-US" sz="30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altLang="en-US" sz="3000" b="1" dirty="0">
                <a:solidFill>
                  <a:srgbClr val="000000"/>
                </a:solidFill>
                <a:latin typeface="Consolas" panose="020B0609020204030204" pitchFamily="49" charset="0"/>
              </a:rPr>
              <a:t> *compare(</a:t>
            </a:r>
            <a:r>
              <a:rPr lang="en-US" altLang="en-US" sz="30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altLang="en-US" sz="3000" b="1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3000" b="1" dirty="0">
                <a:solidFill>
                  <a:srgbClr val="000000"/>
                </a:solidFill>
                <a:latin typeface="Consolas" panose="020B0609020204030204" pitchFamily="49" charset="0"/>
              </a:rPr>
              <a:t>a, </a:t>
            </a:r>
            <a:r>
              <a:rPr lang="en-US" altLang="en-US" sz="30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altLang="en-US" sz="3000" b="1" dirty="0">
                <a:solidFill>
                  <a:srgbClr val="000000"/>
                </a:solidFill>
                <a:latin typeface="Consolas" panose="020B0609020204030204" pitchFamily="49" charset="0"/>
              </a:rPr>
              <a:t> b) </a:t>
            </a:r>
          </a:p>
          <a:p>
            <a:pPr algn="just" eaLnBrk="1" hangingPunct="1">
              <a:buFont typeface="Wingdings 3" panose="05040102010807070707" pitchFamily="18" charset="2"/>
              <a:buNone/>
            </a:pPr>
            <a:r>
              <a:rPr lang="en-US" alt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	which </a:t>
            </a:r>
            <a:r>
              <a:rPr lang="en-US" altLang="en-US" sz="3000" u="sng" dirty="0">
                <a:solidFill>
                  <a:srgbClr val="000000"/>
                </a:solidFill>
                <a:latin typeface="Cambria" panose="02040503050406030204" pitchFamily="18" charset="0"/>
              </a:rPr>
              <a:t>declares a function</a:t>
            </a:r>
            <a:r>
              <a:rPr lang="en-US" alt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 that </a:t>
            </a:r>
            <a:r>
              <a:rPr lang="en-US" altLang="en-US" sz="3000" u="sng" dirty="0">
                <a:solidFill>
                  <a:srgbClr val="000000"/>
                </a:solidFill>
                <a:latin typeface="Cambria" panose="02040503050406030204" pitchFamily="18" charset="0"/>
              </a:rPr>
              <a:t>receives</a:t>
            </a:r>
            <a:r>
              <a:rPr lang="en-US" alt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3000" u="sng" dirty="0">
                <a:solidFill>
                  <a:srgbClr val="000000"/>
                </a:solidFill>
                <a:latin typeface="Cambria" panose="02040503050406030204" pitchFamily="18" charset="0"/>
              </a:rPr>
              <a:t>two integers</a:t>
            </a:r>
            <a:r>
              <a:rPr lang="en-US" alt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 as parameters and </a:t>
            </a:r>
            <a:r>
              <a:rPr lang="en-US" altLang="en-US" sz="3000" u="sng" dirty="0">
                <a:solidFill>
                  <a:srgbClr val="000000"/>
                </a:solidFill>
                <a:latin typeface="Cambria" panose="02040503050406030204" pitchFamily="18" charset="0"/>
              </a:rPr>
              <a:t>returns</a:t>
            </a:r>
            <a:r>
              <a:rPr lang="en-US" alt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 a </a:t>
            </a:r>
            <a:r>
              <a:rPr lang="en-US" altLang="en-US" sz="3000" u="sng" dirty="0">
                <a:solidFill>
                  <a:srgbClr val="000000"/>
                </a:solidFill>
                <a:latin typeface="Cambria" panose="02040503050406030204" pitchFamily="18" charset="0"/>
              </a:rPr>
              <a:t>pointer to an integer</a:t>
            </a:r>
            <a:r>
              <a:rPr lang="en-US" alt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</p:txBody>
      </p:sp>
      <p:pic>
        <p:nvPicPr>
          <p:cNvPr id="5" name="Picture 4" descr="chtp8_07_Page_73"/>
          <p:cNvPicPr>
            <a:picLocks noGrp="1" noChangeAspect="1"/>
          </p:cNvPicPr>
          <p:nvPr isPhoto="1"/>
        </p:nvPicPr>
        <p:blipFill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11" r="7503" b="76667"/>
          <a:stretch/>
        </p:blipFill>
        <p:spPr>
          <a:xfrm>
            <a:off x="106013" y="5715000"/>
            <a:ext cx="8956099" cy="914400"/>
          </a:xfrm>
          <a:prstGeom prst="rect">
            <a:avLst/>
          </a:prstGeom>
          <a:solidFill>
            <a:srgbClr val="FFFF00">
              <a:alpha val="61000"/>
            </a:srgb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51962192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752" y="64281"/>
            <a:ext cx="8229600" cy="487362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Calibri" panose="020F0502020204030204" pitchFamily="34" charset="0"/>
              </a:rPr>
              <a:t>7.12  </a:t>
            </a:r>
            <a:r>
              <a:rPr lang="en-US" dirty="0">
                <a:solidFill>
                  <a:srgbClr val="3380E6"/>
                </a:solidFill>
                <a:latin typeface="Calibri" panose="020F0502020204030204" pitchFamily="34" charset="0"/>
              </a:rPr>
              <a:t>Pointers to Functions (Cont.)</a:t>
            </a:r>
          </a:p>
        </p:txBody>
      </p:sp>
      <p:sp>
        <p:nvSpPr>
          <p:cNvPr id="186371" name="Text Placeholder 2"/>
          <p:cNvSpPr>
            <a:spLocks noGrp="1"/>
          </p:cNvSpPr>
          <p:nvPr>
            <p:ph type="body" idx="1"/>
          </p:nvPr>
        </p:nvSpPr>
        <p:spPr>
          <a:xfrm>
            <a:off x="130790" y="633480"/>
            <a:ext cx="8909713" cy="4196688"/>
          </a:xfrm>
        </p:spPr>
        <p:txBody>
          <a:bodyPr>
            <a:noAutofit/>
          </a:bodyPr>
          <a:lstStyle/>
          <a:p>
            <a:pPr algn="just" eaLnBrk="1" hangingPunct="1"/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The </a:t>
            </a:r>
            <a:r>
              <a:rPr lang="en-US" altLang="en-US" sz="2500" u="sng" dirty="0">
                <a:solidFill>
                  <a:srgbClr val="000000"/>
                </a:solidFill>
                <a:latin typeface="Cambria" panose="02040503050406030204" pitchFamily="18" charset="0"/>
              </a:rPr>
              <a:t>third parameter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 in the </a:t>
            </a:r>
            <a:r>
              <a:rPr lang="en-US" altLang="en-US" sz="2500" u="sng" dirty="0">
                <a:solidFill>
                  <a:srgbClr val="000000"/>
                </a:solidFill>
                <a:latin typeface="Cambria" panose="02040503050406030204" pitchFamily="18" charset="0"/>
              </a:rPr>
              <a:t>prototype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 could have been </a:t>
            </a:r>
            <a:r>
              <a:rPr lang="en-US" altLang="en-US" sz="2500" u="sng" dirty="0">
                <a:solidFill>
                  <a:srgbClr val="000000"/>
                </a:solidFill>
                <a:latin typeface="Cambria" panose="02040503050406030204" pitchFamily="18" charset="0"/>
              </a:rPr>
              <a:t>written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2500" dirty="0" smtClean="0">
                <a:solidFill>
                  <a:srgbClr val="000000"/>
                </a:solidFill>
                <a:latin typeface="Cambria" panose="02040503050406030204" pitchFamily="18" charset="0"/>
              </a:rPr>
              <a:t>as</a:t>
            </a:r>
            <a:r>
              <a:rPr lang="tr-TR" altLang="en-US" sz="2500" dirty="0" smtClean="0">
                <a:solidFill>
                  <a:srgbClr val="000000"/>
                </a:solidFill>
                <a:latin typeface="Cambria" panose="02040503050406030204" pitchFamily="18" charset="0"/>
              </a:rPr>
              <a:t>:</a:t>
            </a:r>
            <a:endParaRPr lang="en-US" altLang="en-US" sz="250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marL="914400" lvl="2" indent="0" algn="ctr" eaLnBrk="1" hangingPunct="1">
              <a:buNone/>
            </a:pPr>
            <a:r>
              <a:rPr lang="en-US" altLang="en-US" sz="25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altLang="en-US" sz="2500" b="1" dirty="0">
                <a:solidFill>
                  <a:srgbClr val="000000"/>
                </a:solidFill>
                <a:latin typeface="Consolas" panose="020B0609020204030204" pitchFamily="49" charset="0"/>
              </a:rPr>
              <a:t> (*)(</a:t>
            </a:r>
            <a:r>
              <a:rPr lang="en-US" altLang="en-US" sz="25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altLang="en-US" sz="25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en-US" sz="25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altLang="en-US" sz="25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just" eaLnBrk="1" hangingPunct="1"/>
            <a:r>
              <a:rPr lang="en-US" altLang="en-US" sz="2500" u="sng" dirty="0">
                <a:solidFill>
                  <a:srgbClr val="000000"/>
                </a:solidFill>
                <a:latin typeface="Cambria" panose="02040503050406030204" pitchFamily="18" charset="0"/>
              </a:rPr>
              <a:t>without the function-pointer name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 and </a:t>
            </a:r>
            <a:r>
              <a:rPr lang="en-US" altLang="en-US" sz="2500" u="sng" dirty="0">
                <a:solidFill>
                  <a:srgbClr val="000000"/>
                </a:solidFill>
                <a:latin typeface="Cambria" panose="02040503050406030204" pitchFamily="18" charset="0"/>
              </a:rPr>
              <a:t>parameter names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.</a:t>
            </a:r>
          </a:p>
          <a:p>
            <a:pPr algn="just" eaLnBrk="1" hangingPunct="1"/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The </a:t>
            </a:r>
            <a:r>
              <a:rPr lang="en-US" altLang="en-US" sz="2500" u="sng" dirty="0">
                <a:solidFill>
                  <a:srgbClr val="000000"/>
                </a:solidFill>
                <a:latin typeface="Cambria" panose="02040503050406030204" pitchFamily="18" charset="0"/>
              </a:rPr>
              <a:t>function passed to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2500" b="1" dirty="0">
                <a:solidFill>
                  <a:srgbClr val="000000"/>
                </a:solidFill>
                <a:latin typeface="Consolas" panose="020B0609020204030204" pitchFamily="49" charset="0"/>
              </a:rPr>
              <a:t>bubble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 is </a:t>
            </a:r>
            <a:r>
              <a:rPr lang="en-US" altLang="en-US" sz="2500" u="sng" dirty="0">
                <a:solidFill>
                  <a:srgbClr val="000000"/>
                </a:solidFill>
                <a:latin typeface="Cambria" panose="02040503050406030204" pitchFamily="18" charset="0"/>
              </a:rPr>
              <a:t>called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 in an </a:t>
            </a:r>
            <a:r>
              <a:rPr lang="en-US" altLang="en-US" sz="2500" u="sng" dirty="0">
                <a:solidFill>
                  <a:srgbClr val="000000"/>
                </a:solidFill>
                <a:latin typeface="Consolas" panose="020B0609020204030204" pitchFamily="49" charset="0"/>
              </a:rPr>
              <a:t>if</a:t>
            </a:r>
            <a:r>
              <a:rPr lang="en-US" altLang="en-US" sz="2500" u="sng" dirty="0">
                <a:solidFill>
                  <a:srgbClr val="000000"/>
                </a:solidFill>
                <a:latin typeface="Cambria" panose="02040503050406030204" pitchFamily="18" charset="0"/>
              </a:rPr>
              <a:t> statement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 as follows:</a:t>
            </a:r>
          </a:p>
          <a:p>
            <a:pPr marL="914400" lvl="2" indent="0" eaLnBrk="1" hangingPunct="1">
              <a:buNone/>
            </a:pPr>
            <a:r>
              <a:rPr lang="en-US" altLang="en-US" sz="2300" b="1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altLang="en-US" sz="2300" b="1" dirty="0">
                <a:solidFill>
                  <a:srgbClr val="000000"/>
                </a:solidFill>
                <a:latin typeface="Consolas" panose="020B0609020204030204" pitchFamily="49" charset="0"/>
              </a:rPr>
              <a:t> ((*compare)(work[count], work[count + </a:t>
            </a:r>
            <a:r>
              <a:rPr lang="en-US" altLang="en-US" sz="2300" b="1" dirty="0">
                <a:solidFill>
                  <a:srgbClr val="128AFF"/>
                </a:solidFill>
                <a:latin typeface="Consolas" panose="020B0609020204030204" pitchFamily="49" charset="0"/>
              </a:rPr>
              <a:t>1</a:t>
            </a:r>
            <a:r>
              <a:rPr lang="en-US" altLang="en-US" sz="2300" b="1" dirty="0">
                <a:solidFill>
                  <a:srgbClr val="000000"/>
                </a:solidFill>
                <a:latin typeface="Consolas" panose="020B0609020204030204" pitchFamily="49" charset="0"/>
              </a:rPr>
              <a:t>]))</a:t>
            </a:r>
          </a:p>
          <a:p>
            <a:pPr algn="just" eaLnBrk="1" hangingPunct="1"/>
            <a:r>
              <a:rPr lang="en-US" altLang="en-US" sz="2500" u="sng" dirty="0">
                <a:solidFill>
                  <a:srgbClr val="000000"/>
                </a:solidFill>
                <a:latin typeface="Cambria" panose="02040503050406030204" pitchFamily="18" charset="0"/>
              </a:rPr>
              <a:t>Just as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 a </a:t>
            </a:r>
            <a:r>
              <a:rPr lang="en-US" altLang="en-US" sz="2500" u="sng" dirty="0">
                <a:solidFill>
                  <a:srgbClr val="000000"/>
                </a:solidFill>
                <a:latin typeface="Cambria" panose="02040503050406030204" pitchFamily="18" charset="0"/>
              </a:rPr>
              <a:t>pointer to a variable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 is </a:t>
            </a:r>
            <a:r>
              <a:rPr lang="en-US" altLang="en-US" sz="2500" u="sng" dirty="0">
                <a:solidFill>
                  <a:srgbClr val="000000"/>
                </a:solidFill>
                <a:latin typeface="Cambria" panose="02040503050406030204" pitchFamily="18" charset="0"/>
              </a:rPr>
              <a:t>dereferenced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 to </a:t>
            </a:r>
            <a:r>
              <a:rPr lang="en-US" altLang="en-US" sz="2500" u="sng" dirty="0">
                <a:solidFill>
                  <a:srgbClr val="000000"/>
                </a:solidFill>
                <a:latin typeface="Cambria" panose="02040503050406030204" pitchFamily="18" charset="0"/>
              </a:rPr>
              <a:t>access the value of the variable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, </a:t>
            </a:r>
            <a:r>
              <a:rPr lang="en-US" altLang="en-US" sz="2500" b="1" i="1" u="sng" dirty="0">
                <a:solidFill>
                  <a:srgbClr val="000000"/>
                </a:solidFill>
                <a:latin typeface="Cambria" panose="02040503050406030204" pitchFamily="18" charset="0"/>
              </a:rPr>
              <a:t>a pointer to a function is dereferenced to use the function</a:t>
            </a:r>
            <a:r>
              <a:rPr lang="en-US" altLang="en-US" sz="2500" i="1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</p:txBody>
      </p:sp>
      <p:pic>
        <p:nvPicPr>
          <p:cNvPr id="5" name="Picture 4" descr="chtp8_07_Page_73"/>
          <p:cNvPicPr>
            <a:picLocks noGrp="1" noChangeAspect="1"/>
          </p:cNvPicPr>
          <p:nvPr isPhoto="1"/>
        </p:nvPicPr>
        <p:blipFill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11" r="7503" b="76667"/>
          <a:stretch/>
        </p:blipFill>
        <p:spPr>
          <a:xfrm>
            <a:off x="111698" y="4953000"/>
            <a:ext cx="8956099" cy="914400"/>
          </a:xfrm>
          <a:prstGeom prst="rect">
            <a:avLst/>
          </a:prstGeom>
          <a:solidFill>
            <a:srgbClr val="FFFF00">
              <a:alpha val="61000"/>
            </a:srgbClr>
          </a:solidFill>
          <a:ln>
            <a:noFill/>
          </a:ln>
        </p:spPr>
      </p:pic>
      <p:pic>
        <p:nvPicPr>
          <p:cNvPr id="6" name="Picture 5" descr="chtp8_07_Page_73"/>
          <p:cNvPicPr>
            <a:picLocks noGrp="1" noChangeAspect="1"/>
          </p:cNvPicPr>
          <p:nvPr isPhoto="1"/>
        </p:nvPicPr>
        <p:blipFill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 r="15650" b="40000"/>
          <a:stretch/>
        </p:blipFill>
        <p:spPr>
          <a:xfrm>
            <a:off x="523875" y="6013520"/>
            <a:ext cx="7486650" cy="685800"/>
          </a:xfrm>
          <a:prstGeom prst="rect">
            <a:avLst/>
          </a:prstGeom>
          <a:solidFill>
            <a:srgbClr val="FFFF00">
              <a:alpha val="61000"/>
            </a:srgb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67059776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229600" cy="411162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Calibri" panose="020F0502020204030204" pitchFamily="34" charset="0"/>
              </a:rPr>
              <a:t>7.12  </a:t>
            </a:r>
            <a:r>
              <a:rPr lang="en-US" dirty="0">
                <a:solidFill>
                  <a:srgbClr val="3380E6"/>
                </a:solidFill>
                <a:latin typeface="Calibri" panose="020F0502020204030204" pitchFamily="34" charset="0"/>
              </a:rPr>
              <a:t>Pointers to Functions (Cont.)</a:t>
            </a:r>
          </a:p>
        </p:txBody>
      </p:sp>
      <p:sp>
        <p:nvSpPr>
          <p:cNvPr id="187395" name="Text Placeholder 2"/>
          <p:cNvSpPr>
            <a:spLocks noGrp="1"/>
          </p:cNvSpPr>
          <p:nvPr>
            <p:ph type="body" idx="1"/>
          </p:nvPr>
        </p:nvSpPr>
        <p:spPr>
          <a:xfrm>
            <a:off x="152400" y="762000"/>
            <a:ext cx="8839200" cy="5105400"/>
          </a:xfrm>
        </p:spPr>
        <p:txBody>
          <a:bodyPr>
            <a:normAutofit/>
          </a:bodyPr>
          <a:lstStyle/>
          <a:p>
            <a:pPr algn="just" eaLnBrk="1" hangingPunct="1">
              <a:lnSpc>
                <a:spcPct val="80000"/>
              </a:lnSpc>
            </a:pPr>
            <a:r>
              <a:rPr lang="en-US" alt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The </a:t>
            </a:r>
            <a:r>
              <a:rPr lang="en-US" altLang="en-US" sz="2600" u="sng" dirty="0">
                <a:solidFill>
                  <a:srgbClr val="000000"/>
                </a:solidFill>
                <a:latin typeface="Cambria" panose="02040503050406030204" pitchFamily="18" charset="0"/>
              </a:rPr>
              <a:t>call to the function</a:t>
            </a:r>
            <a:r>
              <a:rPr lang="en-US" alt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 could have been made </a:t>
            </a:r>
            <a:r>
              <a:rPr lang="en-US" altLang="en-US" sz="2600" u="sng" dirty="0">
                <a:solidFill>
                  <a:srgbClr val="000000"/>
                </a:solidFill>
                <a:latin typeface="Cambria" panose="02040503050406030204" pitchFamily="18" charset="0"/>
              </a:rPr>
              <a:t>without dereferencing the pointer</a:t>
            </a:r>
            <a:r>
              <a:rPr lang="en-US" alt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 as in</a:t>
            </a:r>
          </a:p>
          <a:p>
            <a:pPr marL="914400" lvl="2" indent="0" algn="just" eaLnBrk="1" hangingPunct="1">
              <a:lnSpc>
                <a:spcPct val="80000"/>
              </a:lnSpc>
              <a:buNone/>
            </a:pPr>
            <a:r>
              <a:rPr lang="en-US" altLang="en-US" sz="2600" b="1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altLang="en-US" sz="2600" b="1" dirty="0">
                <a:solidFill>
                  <a:srgbClr val="000000"/>
                </a:solidFill>
                <a:latin typeface="Consolas" panose="020B0609020204030204" pitchFamily="49" charset="0"/>
              </a:rPr>
              <a:t> (compare(work[count], work[count + </a:t>
            </a:r>
            <a:r>
              <a:rPr lang="en-US" altLang="en-US" sz="2600" b="1" dirty="0">
                <a:solidFill>
                  <a:srgbClr val="128AFF"/>
                </a:solidFill>
                <a:latin typeface="Consolas" panose="020B0609020204030204" pitchFamily="49" charset="0"/>
              </a:rPr>
              <a:t>1</a:t>
            </a:r>
            <a:r>
              <a:rPr lang="en-US" altLang="en-US" sz="2600" b="1" dirty="0">
                <a:solidFill>
                  <a:srgbClr val="000000"/>
                </a:solidFill>
                <a:latin typeface="Consolas" panose="020B0609020204030204" pitchFamily="49" charset="0"/>
              </a:rPr>
              <a:t>]))</a:t>
            </a:r>
          </a:p>
          <a:p>
            <a:pPr algn="just" eaLnBrk="1" hangingPunct="1">
              <a:lnSpc>
                <a:spcPct val="80000"/>
              </a:lnSpc>
            </a:pPr>
            <a:r>
              <a:rPr lang="en-US" alt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which </a:t>
            </a:r>
            <a:r>
              <a:rPr lang="en-US" altLang="en-US" sz="2600" u="sng" dirty="0">
                <a:solidFill>
                  <a:srgbClr val="000000"/>
                </a:solidFill>
                <a:latin typeface="Cambria" panose="02040503050406030204" pitchFamily="18" charset="0"/>
              </a:rPr>
              <a:t>uses the </a:t>
            </a:r>
            <a:r>
              <a:rPr lang="en-US" altLang="en-US" sz="2600" b="1" u="sng" dirty="0">
                <a:solidFill>
                  <a:srgbClr val="000000"/>
                </a:solidFill>
                <a:latin typeface="Cambria" panose="02040503050406030204" pitchFamily="18" charset="0"/>
              </a:rPr>
              <a:t>pointer</a:t>
            </a:r>
            <a:r>
              <a:rPr lang="en-US" altLang="en-US" sz="2600" u="sng" dirty="0">
                <a:solidFill>
                  <a:srgbClr val="000000"/>
                </a:solidFill>
                <a:latin typeface="Cambria" panose="02040503050406030204" pitchFamily="18" charset="0"/>
              </a:rPr>
              <a:t> directly</a:t>
            </a:r>
            <a:r>
              <a:rPr lang="en-US" alt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2600" u="sng" dirty="0">
                <a:solidFill>
                  <a:srgbClr val="000000"/>
                </a:solidFill>
                <a:latin typeface="Cambria" panose="02040503050406030204" pitchFamily="18" charset="0"/>
              </a:rPr>
              <a:t>as the </a:t>
            </a:r>
            <a:r>
              <a:rPr lang="en-US" altLang="en-US" sz="2600" b="1" u="sng" dirty="0">
                <a:solidFill>
                  <a:srgbClr val="000000"/>
                </a:solidFill>
                <a:latin typeface="Cambria" panose="02040503050406030204" pitchFamily="18" charset="0"/>
              </a:rPr>
              <a:t>function name</a:t>
            </a:r>
            <a:r>
              <a:rPr lang="en-US" alt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 eaLnBrk="1" hangingPunct="1">
              <a:lnSpc>
                <a:spcPct val="80000"/>
              </a:lnSpc>
            </a:pPr>
            <a:r>
              <a:rPr lang="en-US" alt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We </a:t>
            </a:r>
            <a:r>
              <a:rPr lang="en-US" altLang="en-US" sz="2600" u="sng" dirty="0">
                <a:solidFill>
                  <a:srgbClr val="000000"/>
                </a:solidFill>
                <a:latin typeface="Cambria" panose="02040503050406030204" pitchFamily="18" charset="0"/>
              </a:rPr>
              <a:t>prefer the </a:t>
            </a:r>
            <a:r>
              <a:rPr lang="en-US" altLang="en-US" sz="2600" i="1" u="sng" dirty="0">
                <a:solidFill>
                  <a:srgbClr val="000000"/>
                </a:solidFill>
                <a:latin typeface="Cambria" panose="02040503050406030204" pitchFamily="18" charset="0"/>
              </a:rPr>
              <a:t>first method</a:t>
            </a:r>
            <a:r>
              <a:rPr lang="en-US" alt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 of calling a function through a pointer because it </a:t>
            </a:r>
            <a:r>
              <a:rPr lang="en-US" altLang="en-US" sz="2600" u="sng" dirty="0">
                <a:solidFill>
                  <a:srgbClr val="000000"/>
                </a:solidFill>
                <a:latin typeface="Cambria" panose="02040503050406030204" pitchFamily="18" charset="0"/>
              </a:rPr>
              <a:t>explicitly illustrates</a:t>
            </a:r>
            <a:r>
              <a:rPr lang="en-US" alt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 that </a:t>
            </a:r>
            <a:r>
              <a:rPr lang="en-US" altLang="en-US" sz="2600" b="1" dirty="0">
                <a:solidFill>
                  <a:srgbClr val="000000"/>
                </a:solidFill>
                <a:latin typeface="Consolas" panose="020B0609020204030204" pitchFamily="49" charset="0"/>
              </a:rPr>
              <a:t>compare</a:t>
            </a:r>
            <a:r>
              <a:rPr lang="en-US" alt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 is a </a:t>
            </a:r>
            <a:r>
              <a:rPr lang="en-US" altLang="en-US" sz="2600" u="sng" dirty="0">
                <a:solidFill>
                  <a:srgbClr val="000000"/>
                </a:solidFill>
                <a:latin typeface="Cambria" panose="02040503050406030204" pitchFamily="18" charset="0"/>
              </a:rPr>
              <a:t>pointer to a function</a:t>
            </a:r>
            <a:r>
              <a:rPr lang="en-US" alt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 that’s </a:t>
            </a:r>
            <a:r>
              <a:rPr lang="en-US" altLang="en-US" sz="2600" u="sng" dirty="0">
                <a:solidFill>
                  <a:srgbClr val="000000"/>
                </a:solidFill>
                <a:latin typeface="Cambria" panose="02040503050406030204" pitchFamily="18" charset="0"/>
              </a:rPr>
              <a:t>dereferenced</a:t>
            </a:r>
            <a:r>
              <a:rPr lang="en-US" alt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2600" u="sng" dirty="0">
                <a:solidFill>
                  <a:srgbClr val="000000"/>
                </a:solidFill>
                <a:latin typeface="Cambria" panose="02040503050406030204" pitchFamily="18" charset="0"/>
              </a:rPr>
              <a:t>to call the function</a:t>
            </a:r>
            <a:r>
              <a:rPr lang="en-US" alt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 eaLnBrk="1" hangingPunct="1">
              <a:lnSpc>
                <a:spcPct val="80000"/>
              </a:lnSpc>
            </a:pPr>
            <a:r>
              <a:rPr lang="en-US" alt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The </a:t>
            </a:r>
            <a:r>
              <a:rPr lang="en-US" altLang="en-US" sz="2600" i="1" u="sng" dirty="0">
                <a:solidFill>
                  <a:srgbClr val="000000"/>
                </a:solidFill>
                <a:latin typeface="Cambria" panose="02040503050406030204" pitchFamily="18" charset="0"/>
              </a:rPr>
              <a:t>second method</a:t>
            </a:r>
            <a:r>
              <a:rPr lang="en-US" alt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 of calling a function </a:t>
            </a:r>
            <a:r>
              <a:rPr lang="en-US" altLang="en-US" sz="2600" dirty="0" smtClean="0">
                <a:solidFill>
                  <a:srgbClr val="000000"/>
                </a:solidFill>
                <a:latin typeface="Cambria" panose="02040503050406030204" pitchFamily="18" charset="0"/>
              </a:rPr>
              <a:t>through a pointer makes </a:t>
            </a:r>
            <a:r>
              <a:rPr lang="en-US" alt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it </a:t>
            </a:r>
            <a:r>
              <a:rPr lang="en-US" altLang="en-US" sz="2600" u="sng" dirty="0">
                <a:solidFill>
                  <a:srgbClr val="000000"/>
                </a:solidFill>
                <a:latin typeface="Cambria" panose="02040503050406030204" pitchFamily="18" charset="0"/>
              </a:rPr>
              <a:t>appear as if</a:t>
            </a:r>
            <a:r>
              <a:rPr lang="en-US" alt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2600" b="1" dirty="0">
                <a:solidFill>
                  <a:srgbClr val="000000"/>
                </a:solidFill>
                <a:latin typeface="Consolas" panose="020B0609020204030204" pitchFamily="49" charset="0"/>
              </a:rPr>
              <a:t>compare</a:t>
            </a:r>
            <a:r>
              <a:rPr lang="en-US" alt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 is an </a:t>
            </a:r>
            <a:r>
              <a:rPr lang="en-US" altLang="en-US" sz="2600" i="1" u="sng" dirty="0">
                <a:solidFill>
                  <a:srgbClr val="000000"/>
                </a:solidFill>
                <a:latin typeface="Cambria" panose="02040503050406030204" pitchFamily="18" charset="0"/>
              </a:rPr>
              <a:t>actual</a:t>
            </a:r>
            <a:r>
              <a:rPr lang="en-US" altLang="en-US" sz="2600" u="sng" dirty="0">
                <a:solidFill>
                  <a:srgbClr val="000000"/>
                </a:solidFill>
                <a:latin typeface="Cambria" panose="02040503050406030204" pitchFamily="18" charset="0"/>
              </a:rPr>
              <a:t> function</a:t>
            </a:r>
            <a:r>
              <a:rPr lang="en-US" alt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 eaLnBrk="1" hangingPunct="1">
              <a:lnSpc>
                <a:spcPct val="80000"/>
              </a:lnSpc>
            </a:pPr>
            <a:r>
              <a:rPr lang="en-US" alt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This may be </a:t>
            </a:r>
            <a:r>
              <a:rPr lang="en-US" altLang="en-US" sz="2600" u="sng" dirty="0">
                <a:solidFill>
                  <a:srgbClr val="000000"/>
                </a:solidFill>
                <a:latin typeface="Cambria" panose="02040503050406030204" pitchFamily="18" charset="0"/>
              </a:rPr>
              <a:t>confusing</a:t>
            </a:r>
            <a:r>
              <a:rPr lang="en-US" alt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 to a programmer reading the code who </a:t>
            </a:r>
            <a:r>
              <a:rPr lang="en-US" altLang="en-US" sz="2600" u="sng" dirty="0">
                <a:solidFill>
                  <a:srgbClr val="000000"/>
                </a:solidFill>
                <a:latin typeface="Cambria" panose="02040503050406030204" pitchFamily="18" charset="0"/>
              </a:rPr>
              <a:t>would like to see</a:t>
            </a:r>
            <a:r>
              <a:rPr lang="en-US" alt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 the </a:t>
            </a:r>
            <a:r>
              <a:rPr lang="en-US" altLang="en-US" sz="2600" u="sng" dirty="0">
                <a:solidFill>
                  <a:srgbClr val="000000"/>
                </a:solidFill>
                <a:latin typeface="Cambria" panose="02040503050406030204" pitchFamily="18" charset="0"/>
              </a:rPr>
              <a:t>definition of function</a:t>
            </a:r>
            <a:r>
              <a:rPr lang="en-US" alt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2600" b="1" dirty="0">
                <a:solidFill>
                  <a:srgbClr val="000000"/>
                </a:solidFill>
                <a:latin typeface="Consolas" panose="020B0609020204030204" pitchFamily="49" charset="0"/>
              </a:rPr>
              <a:t>compare</a:t>
            </a:r>
            <a:r>
              <a:rPr lang="en-US" alt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 and finds that it’s </a:t>
            </a:r>
            <a:r>
              <a:rPr lang="en-US" altLang="en-US" sz="2600" u="sng" dirty="0">
                <a:solidFill>
                  <a:srgbClr val="000000"/>
                </a:solidFill>
                <a:latin typeface="Cambria" panose="02040503050406030204" pitchFamily="18" charset="0"/>
              </a:rPr>
              <a:t>never </a:t>
            </a:r>
            <a:r>
              <a:rPr lang="en-US" altLang="en-US" sz="2600" i="1" u="sng" dirty="0">
                <a:solidFill>
                  <a:srgbClr val="000000"/>
                </a:solidFill>
                <a:latin typeface="Cambria" panose="02040503050406030204" pitchFamily="18" charset="0"/>
              </a:rPr>
              <a:t>defined</a:t>
            </a:r>
            <a:r>
              <a:rPr lang="en-US" alt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 in the file.</a:t>
            </a:r>
          </a:p>
        </p:txBody>
      </p:sp>
      <p:pic>
        <p:nvPicPr>
          <p:cNvPr id="5" name="Picture 4" descr="chtp8_07_Page_73"/>
          <p:cNvPicPr>
            <a:picLocks noGrp="1" noChangeAspect="1"/>
          </p:cNvPicPr>
          <p:nvPr isPhoto="1"/>
        </p:nvPicPr>
        <p:blipFill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 r="15650" b="40000"/>
          <a:stretch/>
        </p:blipFill>
        <p:spPr>
          <a:xfrm>
            <a:off x="660355" y="5795152"/>
            <a:ext cx="7486650" cy="685800"/>
          </a:xfrm>
          <a:prstGeom prst="rect">
            <a:avLst/>
          </a:prstGeom>
          <a:solidFill>
            <a:srgbClr val="FFFF00">
              <a:alpha val="61000"/>
            </a:srgb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060355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tp8_07_Page_12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Ltd.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0379582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229600" cy="487362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Calibri" panose="020F0502020204030204" pitchFamily="34" charset="0"/>
              </a:rPr>
              <a:t>7.12  </a:t>
            </a:r>
            <a:r>
              <a:rPr lang="en-US" dirty="0">
                <a:solidFill>
                  <a:srgbClr val="3380E6"/>
                </a:solidFill>
                <a:latin typeface="Calibri" panose="020F0502020204030204" pitchFamily="34" charset="0"/>
              </a:rPr>
              <a:t>Pointers to Functions (Cont.)</a:t>
            </a:r>
          </a:p>
        </p:txBody>
      </p:sp>
      <p:sp>
        <p:nvSpPr>
          <p:cNvPr id="187395" name="Text Placeholder 2"/>
          <p:cNvSpPr>
            <a:spLocks noGrp="1"/>
          </p:cNvSpPr>
          <p:nvPr>
            <p:ph type="body" idx="1"/>
          </p:nvPr>
        </p:nvSpPr>
        <p:spPr>
          <a:xfrm>
            <a:off x="162636" y="762000"/>
            <a:ext cx="8828964" cy="5594352"/>
          </a:xfrm>
        </p:spPr>
        <p:txBody>
          <a:bodyPr>
            <a:noAutofit/>
          </a:bodyPr>
          <a:lstStyle/>
          <a:p>
            <a:pPr marL="109537" indent="0" algn="just" eaLnBrk="1" hangingPunct="1">
              <a:buFont typeface="Wingdings 3" panose="05040102010807070707" pitchFamily="18" charset="2"/>
              <a:buNone/>
              <a:defRPr/>
            </a:pPr>
            <a:r>
              <a:rPr lang="en-US" sz="2800" b="1" i="1" dirty="0">
                <a:solidFill>
                  <a:srgbClr val="000000"/>
                </a:solidFill>
                <a:latin typeface="Cambria" panose="02040503050406030204" pitchFamily="18" charset="0"/>
              </a:rPr>
              <a:t>Using Function Pointers to Create a Menu-Driven System</a:t>
            </a:r>
          </a:p>
          <a:p>
            <a:pPr algn="just" eaLnBrk="1" hangingPunct="1">
              <a:defRPr/>
            </a:pPr>
            <a:r>
              <a:rPr 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A </a:t>
            </a:r>
            <a:r>
              <a:rPr lang="en-US" sz="2800" u="sng" dirty="0">
                <a:solidFill>
                  <a:srgbClr val="000000"/>
                </a:solidFill>
                <a:latin typeface="Cambria" panose="02040503050406030204" pitchFamily="18" charset="0"/>
              </a:rPr>
              <a:t>common use</a:t>
            </a:r>
            <a:r>
              <a:rPr 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 of </a:t>
            </a:r>
            <a:r>
              <a:rPr lang="en-US" sz="2800" b="1" dirty="0">
                <a:solidFill>
                  <a:srgbClr val="0000FF"/>
                </a:solidFill>
                <a:latin typeface="Cambria" panose="02040503050406030204" pitchFamily="18" charset="0"/>
              </a:rPr>
              <a:t>function pointers</a:t>
            </a:r>
            <a:r>
              <a:rPr 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 is in </a:t>
            </a:r>
            <a:r>
              <a:rPr lang="en-US" sz="2800" u="sng" dirty="0">
                <a:solidFill>
                  <a:srgbClr val="000000"/>
                </a:solidFill>
                <a:latin typeface="Cambria" panose="02040503050406030204" pitchFamily="18" charset="0"/>
              </a:rPr>
              <a:t>text-based </a:t>
            </a:r>
            <a:r>
              <a:rPr lang="en-US" sz="2800" i="1" u="sng" dirty="0">
                <a:solidFill>
                  <a:srgbClr val="000000"/>
                </a:solidFill>
                <a:latin typeface="Cambria" panose="02040503050406030204" pitchFamily="18" charset="0"/>
              </a:rPr>
              <a:t>menu-driven systems</a:t>
            </a:r>
            <a:r>
              <a:rPr 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 eaLnBrk="1" hangingPunct="1">
              <a:defRPr/>
            </a:pPr>
            <a:r>
              <a:rPr 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A </a:t>
            </a:r>
            <a:r>
              <a:rPr lang="en-US" sz="2800" u="sng" dirty="0">
                <a:solidFill>
                  <a:srgbClr val="000000"/>
                </a:solidFill>
                <a:latin typeface="Cambria" panose="02040503050406030204" pitchFamily="18" charset="0"/>
              </a:rPr>
              <a:t>user is prompted</a:t>
            </a:r>
            <a:r>
              <a:rPr 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 to </a:t>
            </a:r>
            <a:r>
              <a:rPr lang="en-US" sz="2800" u="sng" dirty="0">
                <a:solidFill>
                  <a:srgbClr val="000000"/>
                </a:solidFill>
                <a:latin typeface="Cambria" panose="02040503050406030204" pitchFamily="18" charset="0"/>
              </a:rPr>
              <a:t>select an option</a:t>
            </a:r>
            <a:r>
              <a:rPr 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 from a menu (possibly from 1 to 5) by </a:t>
            </a:r>
            <a:r>
              <a:rPr lang="en-US" sz="2800" u="sng" dirty="0">
                <a:solidFill>
                  <a:srgbClr val="000000"/>
                </a:solidFill>
                <a:latin typeface="Cambria" panose="02040503050406030204" pitchFamily="18" charset="0"/>
              </a:rPr>
              <a:t>typing the menu item’s number</a:t>
            </a:r>
            <a:r>
              <a:rPr 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 eaLnBrk="1" hangingPunct="1">
              <a:defRPr/>
            </a:pPr>
            <a:r>
              <a:rPr lang="en-US" sz="2800" u="sng" dirty="0">
                <a:solidFill>
                  <a:srgbClr val="000000"/>
                </a:solidFill>
                <a:latin typeface="Cambria" panose="02040503050406030204" pitchFamily="18" charset="0"/>
              </a:rPr>
              <a:t>Each option</a:t>
            </a:r>
            <a:r>
              <a:rPr 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 is serviced by a </a:t>
            </a:r>
            <a:r>
              <a:rPr lang="en-US" sz="2800" u="sng" dirty="0">
                <a:solidFill>
                  <a:srgbClr val="000000"/>
                </a:solidFill>
                <a:latin typeface="Cambria" panose="02040503050406030204" pitchFamily="18" charset="0"/>
              </a:rPr>
              <a:t>different function</a:t>
            </a:r>
            <a:r>
              <a:rPr 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 eaLnBrk="1" hangingPunct="1">
              <a:defRPr/>
            </a:pPr>
            <a:r>
              <a:rPr lang="en-US" sz="2800" u="sng" dirty="0">
                <a:solidFill>
                  <a:srgbClr val="000000"/>
                </a:solidFill>
                <a:latin typeface="Cambria" panose="02040503050406030204" pitchFamily="18" charset="0"/>
              </a:rPr>
              <a:t>Pointers to each function</a:t>
            </a:r>
            <a:r>
              <a:rPr 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 are </a:t>
            </a:r>
            <a:r>
              <a:rPr lang="en-US" sz="2800" u="sng" dirty="0">
                <a:solidFill>
                  <a:srgbClr val="000000"/>
                </a:solidFill>
                <a:latin typeface="Cambria" panose="02040503050406030204" pitchFamily="18" charset="0"/>
              </a:rPr>
              <a:t>stored</a:t>
            </a:r>
            <a:r>
              <a:rPr 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 in an </a:t>
            </a:r>
            <a:r>
              <a:rPr lang="en-US" sz="2800" u="sng" dirty="0">
                <a:solidFill>
                  <a:srgbClr val="000000"/>
                </a:solidFill>
                <a:latin typeface="Cambria" panose="02040503050406030204" pitchFamily="18" charset="0"/>
              </a:rPr>
              <a:t>array of pointers to functions</a:t>
            </a:r>
            <a:r>
              <a:rPr 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 eaLnBrk="1" hangingPunct="1">
              <a:defRPr/>
            </a:pPr>
            <a:r>
              <a:rPr 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The </a:t>
            </a:r>
            <a:r>
              <a:rPr lang="en-US" sz="2800" u="sng" dirty="0">
                <a:solidFill>
                  <a:srgbClr val="000000"/>
                </a:solidFill>
                <a:latin typeface="Cambria" panose="02040503050406030204" pitchFamily="18" charset="0"/>
              </a:rPr>
              <a:t>user’s choice</a:t>
            </a:r>
            <a:r>
              <a:rPr 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 is used as an </a:t>
            </a:r>
            <a:r>
              <a:rPr lang="en-US" sz="2800" u="sng" dirty="0">
                <a:solidFill>
                  <a:srgbClr val="000000"/>
                </a:solidFill>
                <a:latin typeface="Cambria" panose="02040503050406030204" pitchFamily="18" charset="0"/>
              </a:rPr>
              <a:t>index in the array</a:t>
            </a:r>
            <a:r>
              <a:rPr 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, and the </a:t>
            </a:r>
            <a:r>
              <a:rPr lang="en-US" sz="2800" u="sng" dirty="0">
                <a:solidFill>
                  <a:srgbClr val="000000"/>
                </a:solidFill>
                <a:latin typeface="Cambria" panose="02040503050406030204" pitchFamily="18" charset="0"/>
              </a:rPr>
              <a:t>pointer in the array</a:t>
            </a:r>
            <a:r>
              <a:rPr 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 is used to </a:t>
            </a:r>
            <a:r>
              <a:rPr lang="en-US" sz="2800" u="sng" dirty="0">
                <a:solidFill>
                  <a:srgbClr val="000000"/>
                </a:solidFill>
                <a:latin typeface="Cambria" panose="02040503050406030204" pitchFamily="18" charset="0"/>
              </a:rPr>
              <a:t>call the function</a:t>
            </a:r>
            <a:r>
              <a:rPr 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60896181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229600" cy="563562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Calibri" panose="020F0502020204030204" pitchFamily="34" charset="0"/>
              </a:rPr>
              <a:t>7.12  </a:t>
            </a:r>
            <a:r>
              <a:rPr lang="en-US" dirty="0">
                <a:solidFill>
                  <a:srgbClr val="3380E6"/>
                </a:solidFill>
                <a:latin typeface="Calibri" panose="020F0502020204030204" pitchFamily="34" charset="0"/>
              </a:rPr>
              <a:t>Pointers to Functions (Cont.)</a:t>
            </a:r>
          </a:p>
        </p:txBody>
      </p:sp>
      <p:sp>
        <p:nvSpPr>
          <p:cNvPr id="189443" name="Text Placeholder 2"/>
          <p:cNvSpPr>
            <a:spLocks noGrp="1"/>
          </p:cNvSpPr>
          <p:nvPr>
            <p:ph type="body" idx="1"/>
          </p:nvPr>
        </p:nvSpPr>
        <p:spPr>
          <a:xfrm>
            <a:off x="152400" y="1066800"/>
            <a:ext cx="8763000" cy="4501487"/>
          </a:xfrm>
        </p:spPr>
        <p:txBody>
          <a:bodyPr>
            <a:normAutofit/>
          </a:bodyPr>
          <a:lstStyle/>
          <a:p>
            <a:pPr algn="just" eaLnBrk="1" hangingPunct="1"/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Figure 7.28 provides a generic </a:t>
            </a:r>
            <a:r>
              <a:rPr lang="en-US" altLang="en-US" sz="2800" u="sng" dirty="0">
                <a:solidFill>
                  <a:srgbClr val="000000"/>
                </a:solidFill>
                <a:latin typeface="Cambria" panose="02040503050406030204" pitchFamily="18" charset="0"/>
              </a:rPr>
              <a:t>example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 of the mechanics of </a:t>
            </a:r>
            <a:r>
              <a:rPr lang="en-US" altLang="en-US" sz="2800" u="sng" dirty="0">
                <a:solidFill>
                  <a:srgbClr val="000000"/>
                </a:solidFill>
                <a:latin typeface="Cambria" panose="02040503050406030204" pitchFamily="18" charset="0"/>
              </a:rPr>
              <a:t>defining and using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 an </a:t>
            </a:r>
            <a:r>
              <a:rPr lang="en-US" altLang="en-US" sz="2800" u="sng" dirty="0">
                <a:solidFill>
                  <a:srgbClr val="000000"/>
                </a:solidFill>
                <a:latin typeface="Cambria" panose="02040503050406030204" pitchFamily="18" charset="0"/>
              </a:rPr>
              <a:t>array of pointers to functions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 eaLnBrk="1" hangingPunct="1"/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We </a:t>
            </a:r>
            <a:r>
              <a:rPr lang="en-US" altLang="en-US" sz="2800" u="sng" dirty="0">
                <a:solidFill>
                  <a:srgbClr val="000000"/>
                </a:solidFill>
                <a:latin typeface="Cambria" panose="02040503050406030204" pitchFamily="18" charset="0"/>
              </a:rPr>
              <a:t>define three functions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—</a:t>
            </a:r>
            <a:r>
              <a:rPr lang="en-US" altLang="en-US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function1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, </a:t>
            </a:r>
            <a:r>
              <a:rPr lang="en-US" altLang="en-US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function2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 and </a:t>
            </a:r>
            <a:r>
              <a:rPr lang="en-US" altLang="en-US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function3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—that </a:t>
            </a:r>
            <a:r>
              <a:rPr lang="en-US" altLang="en-US" sz="2800" u="sng" dirty="0">
                <a:solidFill>
                  <a:srgbClr val="000000"/>
                </a:solidFill>
                <a:latin typeface="Cambria" panose="02040503050406030204" pitchFamily="18" charset="0"/>
              </a:rPr>
              <a:t>each take an integer argument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 and </a:t>
            </a:r>
            <a:r>
              <a:rPr lang="en-US" altLang="en-US" sz="2800" u="sng" dirty="0">
                <a:solidFill>
                  <a:srgbClr val="000000"/>
                </a:solidFill>
                <a:latin typeface="Cambria" panose="02040503050406030204" pitchFamily="18" charset="0"/>
              </a:rPr>
              <a:t>return nothing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 eaLnBrk="1" hangingPunct="1"/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We </a:t>
            </a:r>
            <a:r>
              <a:rPr lang="en-US" altLang="en-US" sz="2800" u="sng" dirty="0">
                <a:solidFill>
                  <a:srgbClr val="000000"/>
                </a:solidFill>
                <a:latin typeface="Cambria" panose="02040503050406030204" pitchFamily="18" charset="0"/>
              </a:rPr>
              <a:t>store pointers to these three functions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 in </a:t>
            </a:r>
            <a:r>
              <a:rPr lang="en-US" altLang="en-US" sz="2800" u="sng" dirty="0">
                <a:solidFill>
                  <a:srgbClr val="000000"/>
                </a:solidFill>
                <a:latin typeface="Cambria" panose="02040503050406030204" pitchFamily="18" charset="0"/>
              </a:rPr>
              <a:t>array </a:t>
            </a:r>
            <a:r>
              <a:rPr lang="en-US" altLang="en-US" sz="2800" b="1" u="sng" dirty="0">
                <a:solidFill>
                  <a:srgbClr val="000000"/>
                </a:solidFill>
                <a:latin typeface="Consolas" panose="020B0609020204030204" pitchFamily="49" charset="0"/>
              </a:rPr>
              <a:t>f</a:t>
            </a:r>
            <a:endParaRPr lang="en-US" altLang="en-US" sz="2800" b="1" u="sng" dirty="0">
              <a:solidFill>
                <a:srgbClr val="000000"/>
              </a:solidFill>
              <a:latin typeface="Cambria" panose="02040503050406030204" pitchFamily="18" charset="0"/>
            </a:endParaRPr>
          </a:p>
        </p:txBody>
      </p:sp>
      <p:pic>
        <p:nvPicPr>
          <p:cNvPr id="5" name="Picture 4" descr="chtp8_07_Page_76"/>
          <p:cNvPicPr>
            <a:picLocks noGrp="1" noChangeAspect="1"/>
          </p:cNvPicPr>
          <p:nvPr isPhoto="1"/>
        </p:nvPicPr>
        <p:blipFill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2" t="20000" r="8782" b="46667"/>
          <a:stretch/>
        </p:blipFill>
        <p:spPr>
          <a:xfrm>
            <a:off x="1219200" y="4495800"/>
            <a:ext cx="6973825" cy="20116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91008948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tp8_07_Page_76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Ltd.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533416457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tp8_07_Page_77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Ltd.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464347458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tp8_07_Page_78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Ltd.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8509566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8229600" cy="563562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Calibri" panose="020F0502020204030204" pitchFamily="34" charset="0"/>
              </a:rPr>
              <a:t>7.12  </a:t>
            </a:r>
            <a:r>
              <a:rPr lang="en-US" dirty="0">
                <a:solidFill>
                  <a:srgbClr val="3380E6"/>
                </a:solidFill>
                <a:latin typeface="Calibri" panose="020F0502020204030204" pitchFamily="34" charset="0"/>
              </a:rPr>
              <a:t>Pointers to Functions (Cont.)</a:t>
            </a:r>
          </a:p>
        </p:txBody>
      </p:sp>
      <p:sp>
        <p:nvSpPr>
          <p:cNvPr id="193539" name="Text Placeholder 2"/>
          <p:cNvSpPr>
            <a:spLocks noGrp="1"/>
          </p:cNvSpPr>
          <p:nvPr>
            <p:ph type="body" idx="1"/>
          </p:nvPr>
        </p:nvSpPr>
        <p:spPr>
          <a:xfrm>
            <a:off x="174008" y="838199"/>
            <a:ext cx="8763000" cy="5883277"/>
          </a:xfrm>
        </p:spPr>
        <p:txBody>
          <a:bodyPr>
            <a:normAutofit lnSpcReduction="10000"/>
          </a:bodyPr>
          <a:lstStyle/>
          <a:p>
            <a:pPr algn="just" eaLnBrk="1" hangingPunct="1">
              <a:lnSpc>
                <a:spcPct val="90000"/>
              </a:lnSpc>
            </a:pPr>
            <a:r>
              <a:rPr lang="en-US" altLang="en-US" sz="2700" dirty="0">
                <a:solidFill>
                  <a:srgbClr val="000000"/>
                </a:solidFill>
                <a:latin typeface="Cambria" panose="02040503050406030204" pitchFamily="18" charset="0"/>
              </a:rPr>
              <a:t>The definition is read </a:t>
            </a:r>
            <a:r>
              <a:rPr lang="en-US" altLang="en-US" sz="2700" u="sng" dirty="0">
                <a:solidFill>
                  <a:srgbClr val="000000"/>
                </a:solidFill>
                <a:latin typeface="Cambria" panose="02040503050406030204" pitchFamily="18" charset="0"/>
              </a:rPr>
              <a:t>beginning at the leftmost set of parentheses</a:t>
            </a:r>
            <a:r>
              <a:rPr lang="en-US" altLang="en-US" sz="2700" dirty="0">
                <a:solidFill>
                  <a:srgbClr val="000000"/>
                </a:solidFill>
                <a:latin typeface="Cambria" panose="02040503050406030204" pitchFamily="18" charset="0"/>
              </a:rPr>
              <a:t>, </a:t>
            </a:r>
            <a:endParaRPr lang="tr-TR" altLang="en-US" sz="2700" dirty="0" smtClean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lvl="1" algn="just">
              <a:lnSpc>
                <a:spcPct val="90000"/>
              </a:lnSpc>
            </a:pPr>
            <a:r>
              <a:rPr lang="en-US" altLang="en-US" sz="2700" dirty="0" smtClean="0">
                <a:solidFill>
                  <a:srgbClr val="000000"/>
                </a:solidFill>
                <a:latin typeface="Cambria" panose="02040503050406030204" pitchFamily="18" charset="0"/>
              </a:rPr>
              <a:t>“</a:t>
            </a:r>
            <a:r>
              <a:rPr lang="en-US" altLang="en-US" sz="2700" b="1" u="sng" dirty="0">
                <a:solidFill>
                  <a:srgbClr val="000000"/>
                </a:solidFill>
                <a:latin typeface="Consolas" panose="020B0609020204030204" pitchFamily="49" charset="0"/>
              </a:rPr>
              <a:t>f</a:t>
            </a:r>
            <a:r>
              <a:rPr lang="en-US" altLang="en-US" sz="2700" u="sng" dirty="0">
                <a:solidFill>
                  <a:srgbClr val="000000"/>
                </a:solidFill>
                <a:latin typeface="Cambria" panose="02040503050406030204" pitchFamily="18" charset="0"/>
              </a:rPr>
              <a:t> is an array of </a:t>
            </a:r>
            <a:r>
              <a:rPr lang="en-US" altLang="en-US" sz="2700" b="1" u="sng" dirty="0">
                <a:solidFill>
                  <a:srgbClr val="000000"/>
                </a:solidFill>
                <a:latin typeface="Consolas" panose="020B0609020204030204" pitchFamily="49" charset="0"/>
              </a:rPr>
              <a:t>3</a:t>
            </a:r>
            <a:r>
              <a:rPr lang="en-US" altLang="en-US" sz="2700" b="1" u="sng" dirty="0">
                <a:solidFill>
                  <a:srgbClr val="000000"/>
                </a:solidFill>
                <a:latin typeface="Cambria" panose="02040503050406030204" pitchFamily="18" charset="0"/>
              </a:rPr>
              <a:t> pointers to functions</a:t>
            </a:r>
            <a:r>
              <a:rPr lang="en-US" altLang="en-US" sz="2700" u="sng" dirty="0">
                <a:solidFill>
                  <a:srgbClr val="000000"/>
                </a:solidFill>
                <a:latin typeface="Cambria" panose="02040503050406030204" pitchFamily="18" charset="0"/>
              </a:rPr>
              <a:t> that each take an </a:t>
            </a:r>
            <a:r>
              <a:rPr lang="en-US" altLang="en-US" sz="2700" u="sng" dirty="0" err="1">
                <a:solidFill>
                  <a:srgbClr val="000000"/>
                </a:solidFill>
                <a:latin typeface="Consolas" panose="020B0609020204030204" pitchFamily="49" charset="0"/>
              </a:rPr>
              <a:t>int</a:t>
            </a:r>
            <a:r>
              <a:rPr lang="en-US" altLang="en-US" sz="2700" u="sng" dirty="0">
                <a:solidFill>
                  <a:srgbClr val="000000"/>
                </a:solidFill>
                <a:latin typeface="Cambria" panose="02040503050406030204" pitchFamily="18" charset="0"/>
              </a:rPr>
              <a:t> as an argument and return </a:t>
            </a:r>
            <a:r>
              <a:rPr lang="en-US" altLang="en-US" sz="2700" u="sng" dirty="0">
                <a:solidFill>
                  <a:srgbClr val="000000"/>
                </a:solidFill>
                <a:latin typeface="Consolas" panose="020B0609020204030204" pitchFamily="49" charset="0"/>
              </a:rPr>
              <a:t>void</a:t>
            </a:r>
            <a:r>
              <a:rPr lang="en-US" altLang="en-US" sz="2700" dirty="0">
                <a:solidFill>
                  <a:srgbClr val="000000"/>
                </a:solidFill>
                <a:latin typeface="Cambria" panose="02040503050406030204" pitchFamily="18" charset="0"/>
              </a:rPr>
              <a:t>.” </a:t>
            </a:r>
            <a:endParaRPr lang="tr-TR" altLang="en-US" sz="2700" dirty="0" smtClean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algn="just">
              <a:lnSpc>
                <a:spcPct val="90000"/>
              </a:lnSpc>
            </a:pPr>
            <a:r>
              <a:rPr lang="en-US" altLang="en-US" sz="2700" dirty="0" smtClean="0">
                <a:solidFill>
                  <a:srgbClr val="000000"/>
                </a:solidFill>
                <a:latin typeface="Cambria" panose="02040503050406030204" pitchFamily="18" charset="0"/>
              </a:rPr>
              <a:t>The </a:t>
            </a:r>
            <a:r>
              <a:rPr lang="en-US" altLang="en-US" sz="2700" u="sng" dirty="0">
                <a:solidFill>
                  <a:srgbClr val="000000"/>
                </a:solidFill>
                <a:latin typeface="Cambria" panose="02040503050406030204" pitchFamily="18" charset="0"/>
              </a:rPr>
              <a:t>array is initialized</a:t>
            </a:r>
            <a:r>
              <a:rPr lang="en-US" altLang="en-US" sz="2700" dirty="0">
                <a:solidFill>
                  <a:srgbClr val="000000"/>
                </a:solidFill>
                <a:latin typeface="Cambria" panose="02040503050406030204" pitchFamily="18" charset="0"/>
              </a:rPr>
              <a:t> with the </a:t>
            </a:r>
            <a:r>
              <a:rPr lang="en-US" altLang="en-US" sz="2700" u="sng" dirty="0">
                <a:solidFill>
                  <a:srgbClr val="000000"/>
                </a:solidFill>
                <a:latin typeface="Cambria" panose="02040503050406030204" pitchFamily="18" charset="0"/>
              </a:rPr>
              <a:t>names of the three functions</a:t>
            </a:r>
            <a:r>
              <a:rPr lang="en-US" altLang="en-US" sz="2700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 eaLnBrk="1" hangingPunct="1">
              <a:lnSpc>
                <a:spcPct val="90000"/>
              </a:lnSpc>
            </a:pPr>
            <a:r>
              <a:rPr lang="en-US" altLang="en-US" sz="2700" dirty="0">
                <a:solidFill>
                  <a:srgbClr val="000000"/>
                </a:solidFill>
                <a:latin typeface="Cambria" panose="02040503050406030204" pitchFamily="18" charset="0"/>
              </a:rPr>
              <a:t>When the </a:t>
            </a:r>
            <a:r>
              <a:rPr lang="en-US" altLang="en-US" sz="2700" u="sng" dirty="0">
                <a:solidFill>
                  <a:srgbClr val="000000"/>
                </a:solidFill>
                <a:latin typeface="Cambria" panose="02040503050406030204" pitchFamily="18" charset="0"/>
              </a:rPr>
              <a:t>user enters a value between 0 and 2</a:t>
            </a:r>
            <a:r>
              <a:rPr lang="en-US" altLang="en-US" sz="2700" dirty="0">
                <a:solidFill>
                  <a:srgbClr val="000000"/>
                </a:solidFill>
                <a:latin typeface="Cambria" panose="02040503050406030204" pitchFamily="18" charset="0"/>
              </a:rPr>
              <a:t>, the value is </a:t>
            </a:r>
            <a:r>
              <a:rPr lang="en-US" altLang="en-US" sz="2700" u="sng" dirty="0">
                <a:solidFill>
                  <a:srgbClr val="000000"/>
                </a:solidFill>
                <a:latin typeface="Cambria" panose="02040503050406030204" pitchFamily="18" charset="0"/>
              </a:rPr>
              <a:t>used as the index</a:t>
            </a:r>
            <a:r>
              <a:rPr lang="en-US" altLang="en-US" sz="2700" dirty="0">
                <a:solidFill>
                  <a:srgbClr val="000000"/>
                </a:solidFill>
                <a:latin typeface="Cambria" panose="02040503050406030204" pitchFamily="18" charset="0"/>
              </a:rPr>
              <a:t> into the </a:t>
            </a:r>
            <a:r>
              <a:rPr lang="en-US" altLang="en-US" sz="2700" u="sng" dirty="0">
                <a:solidFill>
                  <a:srgbClr val="000000"/>
                </a:solidFill>
                <a:latin typeface="Cambria" panose="02040503050406030204" pitchFamily="18" charset="0"/>
              </a:rPr>
              <a:t>array of pointers to functions</a:t>
            </a:r>
            <a:r>
              <a:rPr lang="en-US" altLang="en-US" sz="2700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 eaLnBrk="1" hangingPunct="1">
              <a:lnSpc>
                <a:spcPct val="90000"/>
              </a:lnSpc>
            </a:pPr>
            <a:r>
              <a:rPr lang="en-US" altLang="en-US" sz="2700" dirty="0">
                <a:solidFill>
                  <a:srgbClr val="000000"/>
                </a:solidFill>
                <a:latin typeface="Cambria" panose="02040503050406030204" pitchFamily="18" charset="0"/>
              </a:rPr>
              <a:t>In the </a:t>
            </a:r>
            <a:r>
              <a:rPr lang="en-US" altLang="en-US" sz="2700" u="sng" dirty="0">
                <a:solidFill>
                  <a:srgbClr val="000000"/>
                </a:solidFill>
                <a:latin typeface="Cambria" panose="02040503050406030204" pitchFamily="18" charset="0"/>
              </a:rPr>
              <a:t>function call</a:t>
            </a:r>
            <a:r>
              <a:rPr lang="en-US" altLang="en-US" sz="2700" dirty="0">
                <a:solidFill>
                  <a:srgbClr val="000000"/>
                </a:solidFill>
                <a:latin typeface="Cambria" panose="02040503050406030204" pitchFamily="18" charset="0"/>
              </a:rPr>
              <a:t>, </a:t>
            </a:r>
            <a:r>
              <a:rPr lang="en-US" altLang="en-US" sz="2700" b="1" dirty="0">
                <a:solidFill>
                  <a:srgbClr val="000000"/>
                </a:solidFill>
                <a:latin typeface="Consolas" panose="020B0609020204030204" pitchFamily="49" charset="0"/>
              </a:rPr>
              <a:t>f[choice]</a:t>
            </a:r>
            <a:r>
              <a:rPr lang="en-US" altLang="en-US" sz="2700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2700" u="sng" dirty="0">
                <a:solidFill>
                  <a:srgbClr val="000000"/>
                </a:solidFill>
                <a:latin typeface="Cambria" panose="02040503050406030204" pitchFamily="18" charset="0"/>
              </a:rPr>
              <a:t>selects the pointer</a:t>
            </a:r>
            <a:r>
              <a:rPr lang="en-US" altLang="en-US" sz="2700" dirty="0">
                <a:solidFill>
                  <a:srgbClr val="000000"/>
                </a:solidFill>
                <a:latin typeface="Cambria" panose="02040503050406030204" pitchFamily="18" charset="0"/>
              </a:rPr>
              <a:t> at </a:t>
            </a:r>
            <a:r>
              <a:rPr lang="en-US" altLang="en-US" sz="2700" u="sng" dirty="0">
                <a:solidFill>
                  <a:srgbClr val="000000"/>
                </a:solidFill>
                <a:latin typeface="Cambria" panose="02040503050406030204" pitchFamily="18" charset="0"/>
              </a:rPr>
              <a:t>location </a:t>
            </a:r>
            <a:r>
              <a:rPr lang="en-US" altLang="en-US" sz="2700" b="1" u="sng" dirty="0">
                <a:solidFill>
                  <a:srgbClr val="000000"/>
                </a:solidFill>
                <a:latin typeface="Consolas" panose="020B0609020204030204" pitchFamily="49" charset="0"/>
              </a:rPr>
              <a:t>choice</a:t>
            </a:r>
            <a:r>
              <a:rPr lang="en-US" altLang="en-US" sz="2700" dirty="0">
                <a:solidFill>
                  <a:srgbClr val="000000"/>
                </a:solidFill>
                <a:latin typeface="Cambria" panose="02040503050406030204" pitchFamily="18" charset="0"/>
              </a:rPr>
              <a:t> in the array. </a:t>
            </a:r>
          </a:p>
          <a:p>
            <a:pPr algn="just" eaLnBrk="1" hangingPunct="1">
              <a:lnSpc>
                <a:spcPct val="90000"/>
              </a:lnSpc>
            </a:pPr>
            <a:r>
              <a:rPr lang="en-US" altLang="en-US" sz="2700" dirty="0">
                <a:solidFill>
                  <a:srgbClr val="000000"/>
                </a:solidFill>
                <a:latin typeface="Cambria" panose="02040503050406030204" pitchFamily="18" charset="0"/>
              </a:rPr>
              <a:t>The </a:t>
            </a:r>
            <a:r>
              <a:rPr lang="en-US" altLang="en-US" sz="2700" i="1" u="sng" dirty="0">
                <a:solidFill>
                  <a:srgbClr val="000000"/>
                </a:solidFill>
                <a:latin typeface="Cambria" panose="02040503050406030204" pitchFamily="18" charset="0"/>
              </a:rPr>
              <a:t>pointer is dereferenced to call the function</a:t>
            </a:r>
            <a:r>
              <a:rPr lang="en-US" altLang="en-US" sz="2700" dirty="0">
                <a:solidFill>
                  <a:srgbClr val="000000"/>
                </a:solidFill>
                <a:latin typeface="Cambria" panose="02040503050406030204" pitchFamily="18" charset="0"/>
              </a:rPr>
              <a:t>, and </a:t>
            </a:r>
            <a:r>
              <a:rPr lang="en-US" altLang="en-US" sz="2700" b="1" dirty="0">
                <a:solidFill>
                  <a:srgbClr val="000000"/>
                </a:solidFill>
                <a:latin typeface="Consolas" panose="020B0609020204030204" pitchFamily="49" charset="0"/>
              </a:rPr>
              <a:t>choice</a:t>
            </a:r>
            <a:r>
              <a:rPr lang="en-US" altLang="en-US" sz="2700" dirty="0">
                <a:solidFill>
                  <a:srgbClr val="000000"/>
                </a:solidFill>
                <a:latin typeface="Cambria" panose="02040503050406030204" pitchFamily="18" charset="0"/>
              </a:rPr>
              <a:t> is </a:t>
            </a:r>
            <a:r>
              <a:rPr lang="en-US" altLang="en-US" sz="2700" u="sng" dirty="0">
                <a:solidFill>
                  <a:srgbClr val="000000"/>
                </a:solidFill>
                <a:latin typeface="Cambria" panose="02040503050406030204" pitchFamily="18" charset="0"/>
              </a:rPr>
              <a:t>passed as the argument</a:t>
            </a:r>
            <a:r>
              <a:rPr lang="en-US" altLang="en-US" sz="2700" dirty="0">
                <a:solidFill>
                  <a:srgbClr val="000000"/>
                </a:solidFill>
                <a:latin typeface="Cambria" panose="02040503050406030204" pitchFamily="18" charset="0"/>
              </a:rPr>
              <a:t> to the function. </a:t>
            </a:r>
          </a:p>
          <a:p>
            <a:pPr algn="just" eaLnBrk="1" hangingPunct="1">
              <a:lnSpc>
                <a:spcPct val="90000"/>
              </a:lnSpc>
            </a:pPr>
            <a:r>
              <a:rPr lang="en-US" altLang="en-US" sz="2700" u="sng" dirty="0">
                <a:solidFill>
                  <a:srgbClr val="000000"/>
                </a:solidFill>
                <a:latin typeface="Cambria" panose="02040503050406030204" pitchFamily="18" charset="0"/>
              </a:rPr>
              <a:t>Each function</a:t>
            </a:r>
            <a:r>
              <a:rPr lang="en-US" altLang="en-US" sz="2700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2700" u="sng" dirty="0">
                <a:solidFill>
                  <a:srgbClr val="000000"/>
                </a:solidFill>
                <a:latin typeface="Cambria" panose="02040503050406030204" pitchFamily="18" charset="0"/>
              </a:rPr>
              <a:t>prints</a:t>
            </a:r>
            <a:r>
              <a:rPr lang="en-US" altLang="en-US" sz="2700" dirty="0">
                <a:solidFill>
                  <a:srgbClr val="000000"/>
                </a:solidFill>
                <a:latin typeface="Cambria" panose="02040503050406030204" pitchFamily="18" charset="0"/>
              </a:rPr>
              <a:t> its </a:t>
            </a:r>
            <a:r>
              <a:rPr lang="en-US" altLang="en-US" sz="2700" u="sng" dirty="0">
                <a:solidFill>
                  <a:srgbClr val="000000"/>
                </a:solidFill>
                <a:latin typeface="Cambria" panose="02040503050406030204" pitchFamily="18" charset="0"/>
              </a:rPr>
              <a:t>argument’s value</a:t>
            </a:r>
            <a:r>
              <a:rPr lang="en-US" altLang="en-US" sz="2700" dirty="0">
                <a:solidFill>
                  <a:srgbClr val="000000"/>
                </a:solidFill>
                <a:latin typeface="Cambria" panose="02040503050406030204" pitchFamily="18" charset="0"/>
              </a:rPr>
              <a:t> and its </a:t>
            </a:r>
            <a:r>
              <a:rPr lang="en-US" altLang="en-US" sz="2700" u="sng" dirty="0">
                <a:solidFill>
                  <a:srgbClr val="000000"/>
                </a:solidFill>
                <a:latin typeface="Cambria" panose="02040503050406030204" pitchFamily="18" charset="0"/>
              </a:rPr>
              <a:t>function name</a:t>
            </a:r>
            <a:r>
              <a:rPr lang="en-US" altLang="en-US" sz="2700" dirty="0">
                <a:solidFill>
                  <a:srgbClr val="000000"/>
                </a:solidFill>
                <a:latin typeface="Cambria" panose="02040503050406030204" pitchFamily="18" charset="0"/>
              </a:rPr>
              <a:t> to demonstrate that the function is called correctly. </a:t>
            </a:r>
          </a:p>
          <a:p>
            <a:pPr eaLnBrk="1" hangingPunct="1">
              <a:lnSpc>
                <a:spcPct val="90000"/>
              </a:lnSpc>
            </a:pPr>
            <a:endParaRPr lang="en-US" altLang="en-US" sz="2500" dirty="0">
              <a:solidFill>
                <a:srgbClr val="000000"/>
              </a:solidFill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28072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tp8_07_Page_13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Ltd.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3294120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54278"/>
            <a:ext cx="8229600" cy="639762"/>
          </a:xfrm>
        </p:spPr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Calibri" panose="020F0502020204030204" pitchFamily="34" charset="0"/>
              </a:rPr>
              <a:t>7.4  </a:t>
            </a:r>
            <a:r>
              <a:rPr lang="en-US" dirty="0">
                <a:solidFill>
                  <a:srgbClr val="3380E6"/>
                </a:solidFill>
                <a:latin typeface="Calibri" panose="020F0502020204030204" pitchFamily="34" charset="0"/>
              </a:rPr>
              <a:t>Passing Arguments to Functions by Reference</a:t>
            </a:r>
          </a:p>
        </p:txBody>
      </p:sp>
      <p:sp>
        <p:nvSpPr>
          <p:cNvPr id="34819" name="Text Placeholder 2"/>
          <p:cNvSpPr>
            <a:spLocks noGrp="1"/>
          </p:cNvSpPr>
          <p:nvPr>
            <p:ph type="body" idx="1"/>
          </p:nvPr>
        </p:nvSpPr>
        <p:spPr>
          <a:xfrm>
            <a:off x="228600" y="914400"/>
            <a:ext cx="8839200" cy="5257800"/>
          </a:xfrm>
        </p:spPr>
        <p:txBody>
          <a:bodyPr>
            <a:noAutofit/>
          </a:bodyPr>
          <a:lstStyle/>
          <a:p>
            <a:pPr algn="just" eaLnBrk="1" hangingPunct="1">
              <a:lnSpc>
                <a:spcPct val="90000"/>
              </a:lnSpc>
            </a:pP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There are </a:t>
            </a:r>
            <a:r>
              <a:rPr lang="en-US" altLang="en-US" sz="2800" u="sng" dirty="0">
                <a:solidFill>
                  <a:srgbClr val="000000"/>
                </a:solidFill>
                <a:latin typeface="Cambria" panose="02040503050406030204" pitchFamily="18" charset="0"/>
              </a:rPr>
              <a:t>two ways to pass arguments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2800" u="sng" dirty="0">
                <a:solidFill>
                  <a:srgbClr val="000000"/>
                </a:solidFill>
                <a:latin typeface="Cambria" panose="02040503050406030204" pitchFamily="18" charset="0"/>
              </a:rPr>
              <a:t>to a function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—</a:t>
            </a:r>
            <a:endParaRPr lang="tr-TR" altLang="en-US" sz="280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lvl="1" algn="just">
              <a:lnSpc>
                <a:spcPct val="90000"/>
              </a:lnSpc>
            </a:pPr>
            <a:r>
              <a:rPr lang="en-US" altLang="en-US" dirty="0">
                <a:solidFill>
                  <a:srgbClr val="0000FF"/>
                </a:solidFill>
                <a:latin typeface="Cambria" panose="02040503050406030204" pitchFamily="18" charset="0"/>
              </a:rPr>
              <a:t>pass-by-value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endParaRPr lang="tr-TR" altLang="en-US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lvl="1" algn="just">
              <a:lnSpc>
                <a:spcPct val="90000"/>
              </a:lnSpc>
            </a:pP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and </a:t>
            </a:r>
            <a:r>
              <a:rPr lang="en-US" altLang="en-US" dirty="0">
                <a:solidFill>
                  <a:srgbClr val="0000FF"/>
                </a:solidFill>
                <a:latin typeface="Cambria" panose="02040503050406030204" pitchFamily="18" charset="0"/>
              </a:rPr>
              <a:t>pass-by-reference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 eaLnBrk="1" hangingPunct="1">
              <a:lnSpc>
                <a:spcPct val="90000"/>
              </a:lnSpc>
            </a:pPr>
            <a:r>
              <a:rPr lang="en-US" altLang="en-US" sz="2800" i="1" u="sng" dirty="0">
                <a:solidFill>
                  <a:srgbClr val="000000"/>
                </a:solidFill>
                <a:latin typeface="Cambria" panose="02040503050406030204" pitchFamily="18" charset="0"/>
              </a:rPr>
              <a:t>All arguments</a:t>
            </a:r>
            <a:r>
              <a:rPr lang="en-US" altLang="en-US" sz="2800" i="1" dirty="0">
                <a:solidFill>
                  <a:srgbClr val="000000"/>
                </a:solidFill>
                <a:latin typeface="Cambria" panose="02040503050406030204" pitchFamily="18" charset="0"/>
              </a:rPr>
              <a:t> in C are </a:t>
            </a:r>
            <a:r>
              <a:rPr lang="en-US" altLang="en-US" sz="2800" b="1" i="1" u="sng" dirty="0">
                <a:solidFill>
                  <a:srgbClr val="000000"/>
                </a:solidFill>
                <a:latin typeface="Cambria" panose="02040503050406030204" pitchFamily="18" charset="0"/>
              </a:rPr>
              <a:t>passed by value</a:t>
            </a:r>
            <a:r>
              <a:rPr lang="en-US" altLang="en-US" sz="2800" i="1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 eaLnBrk="1" hangingPunct="1">
              <a:lnSpc>
                <a:spcPct val="90000"/>
              </a:lnSpc>
            </a:pPr>
            <a:r>
              <a:rPr lang="en-US" altLang="en-US" sz="2800" u="sng" dirty="0">
                <a:solidFill>
                  <a:srgbClr val="000000"/>
                </a:solidFill>
                <a:latin typeface="Cambria" panose="02040503050406030204" pitchFamily="18" charset="0"/>
              </a:rPr>
              <a:t>Many functions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 require </a:t>
            </a:r>
            <a:endParaRPr lang="tr-TR" altLang="en-US" sz="280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lvl="1" algn="just">
              <a:lnSpc>
                <a:spcPct val="90000"/>
              </a:lnSpc>
            </a:pP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the capability to </a:t>
            </a:r>
            <a:r>
              <a:rPr lang="en-US" altLang="en-US" i="1" u="sng" dirty="0">
                <a:solidFill>
                  <a:srgbClr val="000000"/>
                </a:solidFill>
                <a:latin typeface="Cambria" panose="02040503050406030204" pitchFamily="18" charset="0"/>
              </a:rPr>
              <a:t>modify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i="1" u="sng" dirty="0">
                <a:solidFill>
                  <a:srgbClr val="000000"/>
                </a:solidFill>
                <a:latin typeface="Cambria" panose="02040503050406030204" pitchFamily="18" charset="0"/>
              </a:rPr>
              <a:t>variables</a:t>
            </a:r>
            <a:r>
              <a:rPr lang="en-US" altLang="en-US" i="1" dirty="0">
                <a:solidFill>
                  <a:srgbClr val="000000"/>
                </a:solidFill>
                <a:latin typeface="Cambria" panose="02040503050406030204" pitchFamily="18" charset="0"/>
              </a:rPr>
              <a:t> in the caller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endParaRPr lang="tr-TR" altLang="en-US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lvl="1" algn="just">
              <a:lnSpc>
                <a:spcPct val="90000"/>
              </a:lnSpc>
            </a:pP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or to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pass a pointer to a large data object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to avoid the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overhead of passing the object by value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(which incurs the time and memory overheads of making a copy of the object). </a:t>
            </a:r>
          </a:p>
          <a:p>
            <a:pPr algn="just" eaLnBrk="1" hangingPunct="1">
              <a:lnSpc>
                <a:spcPct val="90000"/>
              </a:lnSpc>
            </a:pP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In C, you </a:t>
            </a:r>
            <a:r>
              <a:rPr lang="en-US" altLang="en-US" sz="2800" u="sng" dirty="0">
                <a:solidFill>
                  <a:srgbClr val="000000"/>
                </a:solidFill>
                <a:latin typeface="Cambria" panose="02040503050406030204" pitchFamily="18" charset="0"/>
              </a:rPr>
              <a:t>use pointers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 and </a:t>
            </a:r>
            <a:r>
              <a:rPr lang="en-US" altLang="en-US" sz="2800" u="sng" dirty="0">
                <a:solidFill>
                  <a:srgbClr val="000000"/>
                </a:solidFill>
                <a:latin typeface="Cambria" panose="02040503050406030204" pitchFamily="18" charset="0"/>
              </a:rPr>
              <a:t>the indirection operator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 to </a:t>
            </a:r>
            <a:r>
              <a:rPr lang="en-US" altLang="en-US" sz="2800" i="1" dirty="0">
                <a:solidFill>
                  <a:srgbClr val="000000"/>
                </a:solidFill>
                <a:latin typeface="Cambria" panose="02040503050406030204" pitchFamily="18" charset="0"/>
              </a:rPr>
              <a:t>simulate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2800" b="1" u="sng" dirty="0">
                <a:solidFill>
                  <a:srgbClr val="000000"/>
                </a:solidFill>
                <a:latin typeface="Cambria" panose="02040503050406030204" pitchFamily="18" charset="0"/>
              </a:rPr>
              <a:t>pass-by-reference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</p:txBody>
      </p:sp>
      <p:sp>
        <p:nvSpPr>
          <p:cNvPr id="31748" name="Footer Placeholder 3"/>
          <p:cNvSpPr>
            <a:spLocks noGrp="1"/>
          </p:cNvSpPr>
          <p:nvPr>
            <p:ph type="ftr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/>
              <a:t>© 2016 Pearson Education, Ltd.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9623883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2337" y="219867"/>
            <a:ext cx="8229600" cy="563562"/>
          </a:xfrm>
        </p:spPr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Calibri" panose="020F0502020204030204" pitchFamily="34" charset="0"/>
              </a:rPr>
              <a:t>7.4  </a:t>
            </a:r>
            <a:r>
              <a:rPr lang="en-US" dirty="0">
                <a:solidFill>
                  <a:srgbClr val="3380E6"/>
                </a:solidFill>
                <a:latin typeface="Calibri" panose="020F0502020204030204" pitchFamily="34" charset="0"/>
              </a:rPr>
              <a:t>Passing Arguments to Functions by Reference (Cont.)</a:t>
            </a:r>
          </a:p>
        </p:txBody>
      </p:sp>
      <p:sp>
        <p:nvSpPr>
          <p:cNvPr id="35843" name="Text Placeholder 2"/>
          <p:cNvSpPr>
            <a:spLocks noGrp="1"/>
          </p:cNvSpPr>
          <p:nvPr>
            <p:ph type="body" idx="1"/>
          </p:nvPr>
        </p:nvSpPr>
        <p:spPr>
          <a:xfrm>
            <a:off x="76200" y="905521"/>
            <a:ext cx="8991600" cy="5557423"/>
          </a:xfrm>
        </p:spPr>
        <p:txBody>
          <a:bodyPr>
            <a:normAutofit/>
          </a:bodyPr>
          <a:lstStyle/>
          <a:p>
            <a:pPr algn="just" eaLnBrk="1" hangingPunct="1">
              <a:lnSpc>
                <a:spcPct val="90000"/>
              </a:lnSpc>
            </a:pPr>
            <a:r>
              <a:rPr lang="en-US" alt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When </a:t>
            </a:r>
            <a:r>
              <a:rPr lang="en-US" altLang="en-US" sz="2600" u="sng" dirty="0">
                <a:solidFill>
                  <a:srgbClr val="000000"/>
                </a:solidFill>
                <a:latin typeface="Cambria" panose="02040503050406030204" pitchFamily="18" charset="0"/>
              </a:rPr>
              <a:t>calling a function with arguments</a:t>
            </a:r>
            <a:r>
              <a:rPr lang="en-US" alt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 that should be </a:t>
            </a:r>
            <a:r>
              <a:rPr lang="en-US" altLang="en-US" sz="2600" u="sng" dirty="0">
                <a:solidFill>
                  <a:srgbClr val="000000"/>
                </a:solidFill>
                <a:latin typeface="Cambria" panose="02040503050406030204" pitchFamily="18" charset="0"/>
              </a:rPr>
              <a:t>modified</a:t>
            </a:r>
            <a:r>
              <a:rPr lang="en-US" alt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, the </a:t>
            </a:r>
            <a:r>
              <a:rPr lang="en-US" altLang="en-US" sz="2600" b="1" i="1" u="sng" dirty="0">
                <a:solidFill>
                  <a:srgbClr val="000000"/>
                </a:solidFill>
                <a:latin typeface="Cambria" panose="02040503050406030204" pitchFamily="18" charset="0"/>
              </a:rPr>
              <a:t>addresses</a:t>
            </a:r>
            <a:r>
              <a:rPr lang="en-US" altLang="en-US" sz="2600" b="1" u="sng" dirty="0">
                <a:solidFill>
                  <a:srgbClr val="000000"/>
                </a:solidFill>
                <a:latin typeface="Cambria" panose="02040503050406030204" pitchFamily="18" charset="0"/>
              </a:rPr>
              <a:t> of the arguments</a:t>
            </a:r>
            <a:r>
              <a:rPr lang="en-US" altLang="en-US" sz="2600" u="sng" dirty="0">
                <a:solidFill>
                  <a:srgbClr val="000000"/>
                </a:solidFill>
                <a:latin typeface="Cambria" panose="02040503050406030204" pitchFamily="18" charset="0"/>
              </a:rPr>
              <a:t> are passed</a:t>
            </a:r>
            <a:r>
              <a:rPr lang="en-US" alt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 eaLnBrk="1" hangingPunct="1">
              <a:lnSpc>
                <a:spcPct val="90000"/>
              </a:lnSpc>
            </a:pPr>
            <a:r>
              <a:rPr lang="en-US" alt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This is normally accomplished by applying the </a:t>
            </a:r>
            <a:r>
              <a:rPr lang="en-US" altLang="en-US" sz="2600" b="1" u="sng" dirty="0">
                <a:solidFill>
                  <a:srgbClr val="000000"/>
                </a:solidFill>
                <a:latin typeface="Cambria" panose="02040503050406030204" pitchFamily="18" charset="0"/>
              </a:rPr>
              <a:t>address operator (</a:t>
            </a:r>
            <a:r>
              <a:rPr lang="en-US" altLang="en-US" sz="2600" b="1" u="sng" dirty="0">
                <a:solidFill>
                  <a:srgbClr val="000000"/>
                </a:solidFill>
                <a:latin typeface="Consolas" panose="020B0609020204030204" pitchFamily="49" charset="0"/>
              </a:rPr>
              <a:t>&amp;)</a:t>
            </a:r>
            <a:r>
              <a:rPr lang="en-US" altLang="en-US" sz="2600" u="sng" dirty="0">
                <a:solidFill>
                  <a:srgbClr val="000000"/>
                </a:solidFill>
                <a:latin typeface="Cambria" panose="02040503050406030204" pitchFamily="18" charset="0"/>
              </a:rPr>
              <a:t> to the variable</a:t>
            </a:r>
            <a:r>
              <a:rPr lang="en-US" alt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 (in the caller) whose value will be </a:t>
            </a:r>
            <a:r>
              <a:rPr lang="en-US" altLang="en-US" sz="2600" u="sng" dirty="0">
                <a:solidFill>
                  <a:srgbClr val="000000"/>
                </a:solidFill>
                <a:latin typeface="Cambria" panose="02040503050406030204" pitchFamily="18" charset="0"/>
              </a:rPr>
              <a:t>modified</a:t>
            </a:r>
            <a:r>
              <a:rPr lang="en-US" alt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 eaLnBrk="1" hangingPunct="1">
              <a:lnSpc>
                <a:spcPct val="90000"/>
              </a:lnSpc>
            </a:pPr>
            <a:r>
              <a:rPr lang="en-US" alt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As we saw in Chapter 6, </a:t>
            </a:r>
            <a:r>
              <a:rPr lang="en-US" altLang="en-US" sz="2600" u="sng" dirty="0">
                <a:solidFill>
                  <a:srgbClr val="000000"/>
                </a:solidFill>
                <a:latin typeface="Cambria" panose="02040503050406030204" pitchFamily="18" charset="0"/>
              </a:rPr>
              <a:t>arrays are </a:t>
            </a:r>
            <a:r>
              <a:rPr lang="en-US" altLang="en-US" sz="2600" i="1" u="sng" dirty="0">
                <a:solidFill>
                  <a:srgbClr val="000000"/>
                </a:solidFill>
                <a:latin typeface="Cambria" panose="02040503050406030204" pitchFamily="18" charset="0"/>
              </a:rPr>
              <a:t>not</a:t>
            </a:r>
            <a:r>
              <a:rPr lang="en-US" altLang="en-US" sz="2600" u="sng" dirty="0">
                <a:solidFill>
                  <a:srgbClr val="000000"/>
                </a:solidFill>
                <a:latin typeface="Cambria" panose="02040503050406030204" pitchFamily="18" charset="0"/>
              </a:rPr>
              <a:t> passed</a:t>
            </a:r>
            <a:r>
              <a:rPr lang="en-US" alt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 using </a:t>
            </a:r>
            <a:r>
              <a:rPr lang="en-US" altLang="en-US" sz="2600" u="sng" dirty="0">
                <a:solidFill>
                  <a:srgbClr val="000000"/>
                </a:solidFill>
                <a:latin typeface="Cambria" panose="02040503050406030204" pitchFamily="18" charset="0"/>
              </a:rPr>
              <a:t>operator </a:t>
            </a:r>
            <a:r>
              <a:rPr lang="en-US" altLang="en-US" sz="2600" u="sng" dirty="0">
                <a:solidFill>
                  <a:srgbClr val="000000"/>
                </a:solidFill>
                <a:latin typeface="Consolas" panose="020B0609020204030204" pitchFamily="49" charset="0"/>
              </a:rPr>
              <a:t>&amp;</a:t>
            </a:r>
            <a:r>
              <a:rPr lang="en-US" alt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 because </a:t>
            </a:r>
            <a:endParaRPr lang="tr-TR" altLang="en-US" sz="260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lvl="1" algn="just">
              <a:lnSpc>
                <a:spcPct val="90000"/>
              </a:lnSpc>
            </a:pPr>
            <a:r>
              <a:rPr lang="en-US" alt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C </a:t>
            </a:r>
            <a:r>
              <a:rPr lang="en-US" altLang="en-US" sz="2600" u="sng" dirty="0">
                <a:solidFill>
                  <a:srgbClr val="000000"/>
                </a:solidFill>
                <a:latin typeface="Cambria" panose="02040503050406030204" pitchFamily="18" charset="0"/>
              </a:rPr>
              <a:t>automatically passes</a:t>
            </a:r>
            <a:r>
              <a:rPr lang="en-US" alt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 the </a:t>
            </a:r>
            <a:r>
              <a:rPr lang="en-US" altLang="en-US" sz="2600" u="sng" dirty="0">
                <a:solidFill>
                  <a:srgbClr val="000000"/>
                </a:solidFill>
                <a:latin typeface="Cambria" panose="02040503050406030204" pitchFamily="18" charset="0"/>
              </a:rPr>
              <a:t>starting location</a:t>
            </a:r>
            <a:r>
              <a:rPr lang="en-US" alt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 in memory of the array (the </a:t>
            </a:r>
            <a:r>
              <a:rPr lang="en-US" altLang="en-US" sz="2600" u="sng" dirty="0">
                <a:solidFill>
                  <a:srgbClr val="000000"/>
                </a:solidFill>
                <a:latin typeface="Cambria" panose="02040503050406030204" pitchFamily="18" charset="0"/>
              </a:rPr>
              <a:t>name of an array</a:t>
            </a:r>
            <a:r>
              <a:rPr lang="en-US" alt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 is equivalent to </a:t>
            </a:r>
            <a:r>
              <a:rPr lang="en-US" altLang="en-US" sz="2600" b="1" dirty="0">
                <a:solidFill>
                  <a:srgbClr val="000000"/>
                </a:solidFill>
                <a:latin typeface="Consolas" panose="020B0609020204030204" pitchFamily="49" charset="0"/>
              </a:rPr>
              <a:t>&amp;</a:t>
            </a:r>
            <a:r>
              <a:rPr lang="en-US" altLang="en-US" sz="2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arrayName</a:t>
            </a:r>
            <a:r>
              <a:rPr lang="en-US" altLang="en-US" sz="2600" b="1" dirty="0">
                <a:solidFill>
                  <a:srgbClr val="000000"/>
                </a:solidFill>
                <a:latin typeface="Consolas" panose="020B0609020204030204" pitchFamily="49" charset="0"/>
              </a:rPr>
              <a:t>[0]</a:t>
            </a:r>
            <a:r>
              <a:rPr lang="en-US" alt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). </a:t>
            </a:r>
          </a:p>
          <a:p>
            <a:pPr algn="just" eaLnBrk="1" hangingPunct="1">
              <a:lnSpc>
                <a:spcPct val="90000"/>
              </a:lnSpc>
            </a:pPr>
            <a:r>
              <a:rPr lang="en-US" alt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When the </a:t>
            </a:r>
            <a:r>
              <a:rPr lang="en-US" altLang="en-US" sz="2600" u="sng" dirty="0">
                <a:solidFill>
                  <a:srgbClr val="000000"/>
                </a:solidFill>
                <a:latin typeface="Cambria" panose="02040503050406030204" pitchFamily="18" charset="0"/>
              </a:rPr>
              <a:t>address of a variable</a:t>
            </a:r>
            <a:r>
              <a:rPr lang="en-US" alt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 is </a:t>
            </a:r>
            <a:r>
              <a:rPr lang="en-US" altLang="en-US" sz="2600" u="sng" dirty="0">
                <a:solidFill>
                  <a:srgbClr val="000000"/>
                </a:solidFill>
                <a:latin typeface="Cambria" panose="02040503050406030204" pitchFamily="18" charset="0"/>
              </a:rPr>
              <a:t>passed to a function</a:t>
            </a:r>
            <a:r>
              <a:rPr lang="en-US" alt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, the </a:t>
            </a:r>
            <a:r>
              <a:rPr lang="en-US" altLang="en-US" sz="2600" b="1" u="sng" dirty="0">
                <a:solidFill>
                  <a:srgbClr val="000000"/>
                </a:solidFill>
                <a:latin typeface="Cambria" panose="02040503050406030204" pitchFamily="18" charset="0"/>
              </a:rPr>
              <a:t>indirection operator (</a:t>
            </a:r>
            <a:r>
              <a:rPr lang="en-US" altLang="en-US" sz="2600" b="1" u="sng" dirty="0">
                <a:solidFill>
                  <a:srgbClr val="000000"/>
                </a:solidFill>
                <a:latin typeface="Consolas" panose="020B0609020204030204" pitchFamily="49" charset="0"/>
              </a:rPr>
              <a:t>*</a:t>
            </a:r>
            <a:r>
              <a:rPr lang="en-US" altLang="en-US" sz="2600" b="1" u="sng" dirty="0">
                <a:solidFill>
                  <a:srgbClr val="000000"/>
                </a:solidFill>
                <a:latin typeface="Cambria" panose="02040503050406030204" pitchFamily="18" charset="0"/>
              </a:rPr>
              <a:t>)</a:t>
            </a:r>
            <a:r>
              <a:rPr lang="en-US" alt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 may be used in the function </a:t>
            </a:r>
            <a:r>
              <a:rPr lang="en-US" altLang="en-US" sz="2600" u="sng" dirty="0">
                <a:solidFill>
                  <a:srgbClr val="000000"/>
                </a:solidFill>
                <a:latin typeface="Cambria" panose="02040503050406030204" pitchFamily="18" charset="0"/>
              </a:rPr>
              <a:t>to modify the value at that location</a:t>
            </a:r>
            <a:r>
              <a:rPr lang="en-US" alt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 in the caller’s memory.</a:t>
            </a:r>
          </a:p>
        </p:txBody>
      </p:sp>
      <p:sp>
        <p:nvSpPr>
          <p:cNvPr id="32772" name="Footer Placeholder 3"/>
          <p:cNvSpPr>
            <a:spLocks noGrp="1"/>
          </p:cNvSpPr>
          <p:nvPr>
            <p:ph type="ftr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/>
              <a:t>© 2016 Pearson Education, Ltd.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7655885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304800"/>
            <a:ext cx="8229600" cy="563562"/>
          </a:xfrm>
        </p:spPr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Calibri" panose="020F0502020204030204" pitchFamily="34" charset="0"/>
              </a:rPr>
              <a:t>7.4  </a:t>
            </a:r>
            <a:r>
              <a:rPr lang="en-US" dirty="0">
                <a:solidFill>
                  <a:srgbClr val="3380E6"/>
                </a:solidFill>
                <a:latin typeface="Calibri" panose="020F0502020204030204" pitchFamily="34" charset="0"/>
              </a:rPr>
              <a:t>Passing Arguments to Functions by Reference (Cont.)</a:t>
            </a:r>
          </a:p>
        </p:txBody>
      </p:sp>
      <p:sp>
        <p:nvSpPr>
          <p:cNvPr id="33795" name="Text Placeholder 2"/>
          <p:cNvSpPr>
            <a:spLocks noGrp="1"/>
          </p:cNvSpPr>
          <p:nvPr>
            <p:ph type="body" idx="1"/>
          </p:nvPr>
        </p:nvSpPr>
        <p:spPr>
          <a:xfrm>
            <a:off x="152400" y="990600"/>
            <a:ext cx="8915400" cy="4525963"/>
          </a:xfrm>
        </p:spPr>
        <p:txBody>
          <a:bodyPr>
            <a:noAutofit/>
          </a:bodyPr>
          <a:lstStyle/>
          <a:p>
            <a:pPr marL="109537" indent="0" eaLnBrk="1" hangingPunct="1">
              <a:buFont typeface="Wingdings 3" panose="05040102010807070707" pitchFamily="18" charset="2"/>
              <a:buNone/>
              <a:defRPr/>
            </a:pPr>
            <a:r>
              <a:rPr lang="en-US" sz="2400" b="1" i="1" dirty="0">
                <a:solidFill>
                  <a:srgbClr val="000000"/>
                </a:solidFill>
                <a:latin typeface="Cambria" panose="02040503050406030204" pitchFamily="18" charset="0"/>
              </a:rPr>
              <a:t>Pass-By-Value</a:t>
            </a:r>
          </a:p>
          <a:p>
            <a:pPr algn="just" eaLnBrk="1" hangingPunct="1">
              <a:defRPr/>
            </a:pPr>
            <a:r>
              <a:rPr lang="en-US" sz="2400" dirty="0">
                <a:solidFill>
                  <a:srgbClr val="000000"/>
                </a:solidFill>
                <a:latin typeface="Cambria" panose="02040503050406030204" pitchFamily="18" charset="0"/>
              </a:rPr>
              <a:t>The programs in Fig. 7.6 and Fig. 7.7 present </a:t>
            </a:r>
            <a:r>
              <a:rPr lang="en-US" sz="2400" u="sng" dirty="0">
                <a:solidFill>
                  <a:srgbClr val="000000"/>
                </a:solidFill>
                <a:latin typeface="Cambria" panose="02040503050406030204" pitchFamily="18" charset="0"/>
              </a:rPr>
              <a:t>two versions</a:t>
            </a:r>
            <a:r>
              <a:rPr lang="en-US" sz="2400" dirty="0">
                <a:solidFill>
                  <a:srgbClr val="000000"/>
                </a:solidFill>
                <a:latin typeface="Cambria" panose="02040503050406030204" pitchFamily="18" charset="0"/>
              </a:rPr>
              <a:t> of a function that </a:t>
            </a:r>
            <a:r>
              <a:rPr lang="en-US" sz="2400" u="sng" dirty="0">
                <a:solidFill>
                  <a:srgbClr val="000000"/>
                </a:solidFill>
                <a:latin typeface="Cambria" panose="02040503050406030204" pitchFamily="18" charset="0"/>
              </a:rPr>
              <a:t>cubes an integer</a:t>
            </a:r>
            <a:r>
              <a:rPr lang="en-US" sz="2400" dirty="0">
                <a:solidFill>
                  <a:srgbClr val="000000"/>
                </a:solidFill>
                <a:latin typeface="Cambria" panose="02040503050406030204" pitchFamily="18" charset="0"/>
              </a:rPr>
              <a:t>—</a:t>
            </a:r>
            <a:r>
              <a:rPr lang="en-US" sz="2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cubeByValue</a:t>
            </a:r>
            <a:r>
              <a:rPr lang="en-US" sz="2400" dirty="0">
                <a:solidFill>
                  <a:srgbClr val="000000"/>
                </a:solidFill>
                <a:latin typeface="Cambria" panose="02040503050406030204" pitchFamily="18" charset="0"/>
              </a:rPr>
              <a:t> and </a:t>
            </a:r>
            <a:r>
              <a:rPr lang="en-US" sz="2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cubeByReference</a:t>
            </a:r>
            <a:r>
              <a:rPr lang="en-US" sz="2400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 eaLnBrk="1" hangingPunct="1">
              <a:defRPr/>
            </a:pPr>
            <a:r>
              <a:rPr lang="en-US" sz="2400" dirty="0">
                <a:solidFill>
                  <a:srgbClr val="000000"/>
                </a:solidFill>
                <a:latin typeface="Cambria" panose="02040503050406030204" pitchFamily="18" charset="0"/>
              </a:rPr>
              <a:t>Figure 7.6 </a:t>
            </a:r>
            <a:r>
              <a:rPr lang="en-US" sz="2400" u="sng" dirty="0">
                <a:solidFill>
                  <a:srgbClr val="000000"/>
                </a:solidFill>
                <a:latin typeface="Cambria" panose="02040503050406030204" pitchFamily="18" charset="0"/>
              </a:rPr>
              <a:t>passes the variable</a:t>
            </a:r>
            <a:r>
              <a:rPr lang="en-US" sz="2400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number</a:t>
            </a:r>
            <a:r>
              <a:rPr lang="en-US" sz="2400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sz="2400" b="1" u="sng" dirty="0">
                <a:solidFill>
                  <a:srgbClr val="0000FF"/>
                </a:solidFill>
                <a:latin typeface="Cambria" panose="02040503050406030204" pitchFamily="18" charset="0"/>
              </a:rPr>
              <a:t>by value</a:t>
            </a:r>
            <a:r>
              <a:rPr lang="en-US" sz="2400" dirty="0">
                <a:solidFill>
                  <a:srgbClr val="000000"/>
                </a:solidFill>
                <a:latin typeface="Cambria" panose="02040503050406030204" pitchFamily="18" charset="0"/>
              </a:rPr>
              <a:t> to function </a:t>
            </a:r>
            <a:r>
              <a:rPr lang="en-US" sz="2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cubeByValue</a:t>
            </a:r>
            <a:r>
              <a:rPr lang="en-US" sz="2400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</a:p>
          <a:p>
            <a:pPr algn="just" eaLnBrk="1" hangingPunct="1">
              <a:defRPr/>
            </a:pPr>
            <a:r>
              <a:rPr lang="en-US" sz="2400" dirty="0">
                <a:solidFill>
                  <a:srgbClr val="000000"/>
                </a:solidFill>
                <a:latin typeface="Cambria" panose="02040503050406030204" pitchFamily="18" charset="0"/>
              </a:rPr>
              <a:t>The </a:t>
            </a:r>
            <a:r>
              <a:rPr lang="en-US" sz="2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cubeByValue</a:t>
            </a:r>
            <a:r>
              <a:rPr lang="en-US" sz="2400" dirty="0">
                <a:solidFill>
                  <a:srgbClr val="000000"/>
                </a:solidFill>
                <a:latin typeface="Cambria" panose="02040503050406030204" pitchFamily="18" charset="0"/>
              </a:rPr>
              <a:t> function </a:t>
            </a:r>
            <a:r>
              <a:rPr lang="en-US" sz="2400" u="sng" dirty="0">
                <a:solidFill>
                  <a:srgbClr val="000000"/>
                </a:solidFill>
                <a:latin typeface="Cambria" panose="02040503050406030204" pitchFamily="18" charset="0"/>
              </a:rPr>
              <a:t>cubes its argument</a:t>
            </a:r>
            <a:r>
              <a:rPr lang="en-US" sz="2400" dirty="0">
                <a:solidFill>
                  <a:srgbClr val="000000"/>
                </a:solidFill>
                <a:latin typeface="Cambria" panose="02040503050406030204" pitchFamily="18" charset="0"/>
              </a:rPr>
              <a:t> and </a:t>
            </a:r>
            <a:r>
              <a:rPr lang="en-US" sz="2400" u="sng" dirty="0">
                <a:solidFill>
                  <a:srgbClr val="000000"/>
                </a:solidFill>
                <a:latin typeface="Cambria" panose="02040503050406030204" pitchFamily="18" charset="0"/>
              </a:rPr>
              <a:t>passes the new value</a:t>
            </a:r>
            <a:r>
              <a:rPr lang="en-US" sz="2400" dirty="0">
                <a:solidFill>
                  <a:srgbClr val="000000"/>
                </a:solidFill>
                <a:latin typeface="Cambria" panose="02040503050406030204" pitchFamily="18" charset="0"/>
              </a:rPr>
              <a:t> back to 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main</a:t>
            </a:r>
            <a:r>
              <a:rPr lang="en-US" sz="2400" dirty="0">
                <a:solidFill>
                  <a:srgbClr val="000000"/>
                </a:solidFill>
                <a:latin typeface="Cambria" panose="02040503050406030204" pitchFamily="18" charset="0"/>
              </a:rPr>
              <a:t> using a 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return</a:t>
            </a:r>
            <a:r>
              <a:rPr lang="en-US" sz="2400" dirty="0">
                <a:solidFill>
                  <a:srgbClr val="000000"/>
                </a:solidFill>
                <a:latin typeface="Cambria" panose="02040503050406030204" pitchFamily="18" charset="0"/>
              </a:rPr>
              <a:t> statement. </a:t>
            </a:r>
          </a:p>
          <a:p>
            <a:pPr algn="just" eaLnBrk="1" hangingPunct="1">
              <a:defRPr/>
            </a:pPr>
            <a:r>
              <a:rPr lang="en-US" sz="2400" dirty="0">
                <a:solidFill>
                  <a:srgbClr val="000000"/>
                </a:solidFill>
                <a:latin typeface="Cambria" panose="02040503050406030204" pitchFamily="18" charset="0"/>
              </a:rPr>
              <a:t>The </a:t>
            </a:r>
            <a:r>
              <a:rPr lang="en-US" sz="2400" u="sng" dirty="0">
                <a:solidFill>
                  <a:srgbClr val="000000"/>
                </a:solidFill>
                <a:latin typeface="Cambria" panose="02040503050406030204" pitchFamily="18" charset="0"/>
              </a:rPr>
              <a:t>new value</a:t>
            </a:r>
            <a:r>
              <a:rPr lang="en-US" sz="2400" dirty="0">
                <a:solidFill>
                  <a:srgbClr val="000000"/>
                </a:solidFill>
                <a:latin typeface="Cambria" panose="02040503050406030204" pitchFamily="18" charset="0"/>
              </a:rPr>
              <a:t> is </a:t>
            </a:r>
            <a:r>
              <a:rPr lang="en-US" sz="2400" u="sng" dirty="0">
                <a:solidFill>
                  <a:srgbClr val="000000"/>
                </a:solidFill>
                <a:latin typeface="Cambria" panose="02040503050406030204" pitchFamily="18" charset="0"/>
              </a:rPr>
              <a:t>assigned</a:t>
            </a:r>
            <a:r>
              <a:rPr lang="en-US" sz="2400" dirty="0">
                <a:solidFill>
                  <a:srgbClr val="000000"/>
                </a:solidFill>
                <a:latin typeface="Cambria" panose="02040503050406030204" pitchFamily="18" charset="0"/>
              </a:rPr>
              <a:t> to 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number</a:t>
            </a:r>
            <a:r>
              <a:rPr lang="en-US" sz="2400" dirty="0">
                <a:solidFill>
                  <a:srgbClr val="000000"/>
                </a:solidFill>
                <a:latin typeface="Cambria" panose="02040503050406030204" pitchFamily="18" charset="0"/>
              </a:rPr>
              <a:t> in 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main</a:t>
            </a:r>
            <a:r>
              <a:rPr lang="en-US" sz="2400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</a:p>
        </p:txBody>
      </p:sp>
      <p:pic>
        <p:nvPicPr>
          <p:cNvPr id="5" name="Picture 1" descr="chtp8_07_Page_14">
            <a:extLst>
              <a:ext uri="{FF2B5EF4-FFF2-40B4-BE49-F238E27FC236}">
                <a16:creationId xmlns:a16="http://schemas.microsoft.com/office/drawing/2014/main" xmlns="" id="{CB31167F-49D5-4AB8-B6C2-34D3FDFFCF70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555" r="11357" b="8889"/>
          <a:stretch/>
        </p:blipFill>
        <p:spPr>
          <a:xfrm>
            <a:off x="1066800" y="4953000"/>
            <a:ext cx="6787563" cy="1512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187801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tp8_07_Page_14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362200" y="6356350"/>
            <a:ext cx="4648200" cy="365125"/>
          </a:xfrm>
        </p:spPr>
        <p:txBody>
          <a:bodyPr/>
          <a:lstStyle/>
          <a:p>
            <a:r>
              <a:rPr lang="en-US" dirty="0"/>
              <a:t>© 2016 Pearson Education, Ltd.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6252303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tp8_07_Page_15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Ltd.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1945847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Calibri" panose="020F0502020204030204" pitchFamily="34" charset="0"/>
              </a:rPr>
              <a:t>7.1  </a:t>
            </a:r>
            <a:r>
              <a:rPr lang="en-US" dirty="0">
                <a:solidFill>
                  <a:srgbClr val="3380E6"/>
                </a:solidFill>
                <a:latin typeface="Calibri" panose="020F0502020204030204" pitchFamily="34" charset="0"/>
              </a:rPr>
              <a:t>Introduction</a:t>
            </a:r>
          </a:p>
        </p:txBody>
      </p:sp>
      <p:sp>
        <p:nvSpPr>
          <p:cNvPr id="14339" name="Text Placeholder 2"/>
          <p:cNvSpPr>
            <a:spLocks noGrp="1"/>
          </p:cNvSpPr>
          <p:nvPr>
            <p:ph type="body" idx="1"/>
          </p:nvPr>
        </p:nvSpPr>
        <p:spPr>
          <a:xfrm>
            <a:off x="228600" y="1235075"/>
            <a:ext cx="8763000" cy="5013325"/>
          </a:xfrm>
        </p:spPr>
        <p:txBody>
          <a:bodyPr>
            <a:normAutofit/>
          </a:bodyPr>
          <a:lstStyle/>
          <a:p>
            <a:pPr algn="just" eaLnBrk="1" hangingPunct="1"/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In this chapter, we discuss one of the most powerful features of the C programming language, the </a:t>
            </a:r>
            <a:r>
              <a:rPr lang="en-US" altLang="en-US" sz="2800" dirty="0">
                <a:solidFill>
                  <a:srgbClr val="0000FF"/>
                </a:solidFill>
                <a:latin typeface="Cambria" panose="02040503050406030204" pitchFamily="18" charset="0"/>
              </a:rPr>
              <a:t>pointer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 eaLnBrk="1" hangingPunct="1"/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Pointers enable programs</a:t>
            </a:r>
            <a:r>
              <a:rPr lang="tr-TR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:</a:t>
            </a:r>
          </a:p>
          <a:p>
            <a:pPr lvl="1" algn="just"/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to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simulate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b="1" u="sng" dirty="0">
                <a:solidFill>
                  <a:srgbClr val="000000"/>
                </a:solidFill>
                <a:latin typeface="Cambria" panose="02040503050406030204" pitchFamily="18" charset="0"/>
              </a:rPr>
              <a:t>pass-by-reference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, </a:t>
            </a:r>
            <a:endParaRPr lang="tr-TR" altLang="en-US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lvl="1" algn="just"/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to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pass functions between functions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, </a:t>
            </a:r>
            <a:endParaRPr lang="tr-TR" altLang="en-US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lvl="1" algn="just"/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and to create and manipulate </a:t>
            </a:r>
            <a:r>
              <a:rPr lang="en-US" altLang="en-US" b="1" u="sng" dirty="0">
                <a:solidFill>
                  <a:srgbClr val="000000"/>
                </a:solidFill>
                <a:latin typeface="Cambria" panose="02040503050406030204" pitchFamily="18" charset="0"/>
              </a:rPr>
              <a:t>dynamic data structures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, i.e., data structures that can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grow and shrink at execution time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, such as linked lists, queues, stacks and trees. </a:t>
            </a:r>
          </a:p>
        </p:txBody>
      </p:sp>
      <p:sp>
        <p:nvSpPr>
          <p:cNvPr id="13316" name="Footer Placeholder 3"/>
          <p:cNvSpPr>
            <a:spLocks noGrp="1"/>
          </p:cNvSpPr>
          <p:nvPr>
            <p:ph type="ftr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/>
              <a:t>© 2016 Pearson Education, Ltd.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1465554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80852"/>
            <a:ext cx="8229600" cy="563562"/>
          </a:xfrm>
        </p:spPr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Calibri" panose="020F0502020204030204" pitchFamily="34" charset="0"/>
              </a:rPr>
              <a:t>7.4  </a:t>
            </a:r>
            <a:r>
              <a:rPr lang="en-US" dirty="0">
                <a:solidFill>
                  <a:srgbClr val="3380E6"/>
                </a:solidFill>
                <a:latin typeface="Calibri" panose="020F0502020204030204" pitchFamily="34" charset="0"/>
              </a:rPr>
              <a:t>Passing Arguments to Functions by Reference (Cont.)</a:t>
            </a:r>
          </a:p>
        </p:txBody>
      </p:sp>
      <p:sp>
        <p:nvSpPr>
          <p:cNvPr id="36867" name="Text Placeholder 2"/>
          <p:cNvSpPr>
            <a:spLocks noGrp="1"/>
          </p:cNvSpPr>
          <p:nvPr>
            <p:ph type="body" idx="1"/>
          </p:nvPr>
        </p:nvSpPr>
        <p:spPr>
          <a:xfrm>
            <a:off x="182732" y="838200"/>
            <a:ext cx="8808868" cy="5638800"/>
          </a:xfrm>
        </p:spPr>
        <p:txBody>
          <a:bodyPr>
            <a:normAutofit/>
          </a:bodyPr>
          <a:lstStyle/>
          <a:p>
            <a:pPr marL="109537" indent="0" eaLnBrk="1" hangingPunct="1">
              <a:lnSpc>
                <a:spcPct val="90000"/>
              </a:lnSpc>
              <a:buFont typeface="Wingdings 3" panose="05040102010807070707" pitchFamily="18" charset="2"/>
              <a:buNone/>
              <a:defRPr/>
            </a:pPr>
            <a:r>
              <a:rPr lang="en-US" sz="2600" b="1" i="1" dirty="0">
                <a:solidFill>
                  <a:srgbClr val="000000"/>
                </a:solidFill>
                <a:latin typeface="Cambria" panose="02040503050406030204" pitchFamily="18" charset="0"/>
              </a:rPr>
              <a:t>Pass-By-Reference</a:t>
            </a:r>
          </a:p>
          <a:p>
            <a:pPr algn="just" eaLnBrk="1" hangingPunct="1">
              <a:lnSpc>
                <a:spcPct val="90000"/>
              </a:lnSpc>
              <a:defRPr/>
            </a:pPr>
            <a:r>
              <a:rPr 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Figure 7.7 </a:t>
            </a:r>
            <a:r>
              <a:rPr lang="en-US" sz="2600" u="sng" dirty="0">
                <a:solidFill>
                  <a:srgbClr val="000000"/>
                </a:solidFill>
                <a:latin typeface="Cambria" panose="02040503050406030204" pitchFamily="18" charset="0"/>
              </a:rPr>
              <a:t>passes the variable</a:t>
            </a:r>
            <a:r>
              <a:rPr 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sz="2600" dirty="0">
                <a:solidFill>
                  <a:srgbClr val="000000"/>
                </a:solidFill>
                <a:latin typeface="Consolas" panose="020B0609020204030204" pitchFamily="49" charset="0"/>
              </a:rPr>
              <a:t>number</a:t>
            </a:r>
            <a:r>
              <a:rPr 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sz="2600" b="1" u="sng" dirty="0">
                <a:solidFill>
                  <a:srgbClr val="0000FF"/>
                </a:solidFill>
                <a:latin typeface="Cambria" panose="02040503050406030204" pitchFamily="18" charset="0"/>
              </a:rPr>
              <a:t>by reference</a:t>
            </a:r>
            <a:r>
              <a:rPr 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—the </a:t>
            </a:r>
            <a:r>
              <a:rPr lang="en-US" sz="2600" u="sng" dirty="0">
                <a:solidFill>
                  <a:srgbClr val="000000"/>
                </a:solidFill>
                <a:latin typeface="Cambria" panose="02040503050406030204" pitchFamily="18" charset="0"/>
              </a:rPr>
              <a:t>address of </a:t>
            </a:r>
            <a:r>
              <a:rPr lang="en-US" sz="2600" dirty="0">
                <a:solidFill>
                  <a:srgbClr val="000000"/>
                </a:solidFill>
                <a:latin typeface="Consolas" panose="020B0609020204030204" pitchFamily="49" charset="0"/>
              </a:rPr>
              <a:t>number</a:t>
            </a:r>
            <a:r>
              <a:rPr 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 is passed—to function </a:t>
            </a:r>
            <a:r>
              <a:rPr lang="en-US" sz="2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cubeByReference</a:t>
            </a:r>
            <a:r>
              <a:rPr 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 eaLnBrk="1" hangingPunct="1">
              <a:lnSpc>
                <a:spcPct val="90000"/>
              </a:lnSpc>
              <a:defRPr/>
            </a:pPr>
            <a:r>
              <a:rPr 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Function </a:t>
            </a:r>
            <a:r>
              <a:rPr lang="en-US" sz="2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cubeByReference</a:t>
            </a:r>
            <a:r>
              <a:rPr 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 takes </a:t>
            </a:r>
            <a:r>
              <a:rPr lang="en-US" sz="2600" u="sng" dirty="0">
                <a:solidFill>
                  <a:srgbClr val="000000"/>
                </a:solidFill>
                <a:latin typeface="Cambria" panose="02040503050406030204" pitchFamily="18" charset="0"/>
              </a:rPr>
              <a:t>as a parameter</a:t>
            </a:r>
            <a:r>
              <a:rPr 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 a </a:t>
            </a:r>
            <a:r>
              <a:rPr lang="en-US" sz="2600" b="1" u="sng" dirty="0">
                <a:solidFill>
                  <a:srgbClr val="000000"/>
                </a:solidFill>
                <a:latin typeface="Cambria" panose="02040503050406030204" pitchFamily="18" charset="0"/>
              </a:rPr>
              <a:t>pointer</a:t>
            </a:r>
            <a:r>
              <a:rPr 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 to an </a:t>
            </a:r>
            <a:r>
              <a:rPr lang="en-US" sz="2600" dirty="0" err="1">
                <a:solidFill>
                  <a:srgbClr val="000000"/>
                </a:solidFill>
                <a:latin typeface="Consolas" panose="020B0609020204030204" pitchFamily="49" charset="0"/>
              </a:rPr>
              <a:t>int</a:t>
            </a:r>
            <a:r>
              <a:rPr 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 called </a:t>
            </a:r>
            <a:r>
              <a:rPr lang="en-US" sz="2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nPtr</a:t>
            </a:r>
            <a:r>
              <a:rPr 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 eaLnBrk="1" hangingPunct="1">
              <a:lnSpc>
                <a:spcPct val="90000"/>
              </a:lnSpc>
              <a:defRPr/>
            </a:pPr>
            <a:r>
              <a:rPr 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The function </a:t>
            </a:r>
            <a:r>
              <a:rPr lang="en-US" sz="2600" i="1" u="sng" dirty="0">
                <a:solidFill>
                  <a:srgbClr val="000000"/>
                </a:solidFill>
                <a:latin typeface="Cambria" panose="02040503050406030204" pitchFamily="18" charset="0"/>
              </a:rPr>
              <a:t>dereferences</a:t>
            </a:r>
            <a:r>
              <a:rPr 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 the pointer and </a:t>
            </a:r>
            <a:r>
              <a:rPr lang="en-US" sz="2600" u="sng" dirty="0">
                <a:solidFill>
                  <a:srgbClr val="000000"/>
                </a:solidFill>
                <a:latin typeface="Cambria" panose="02040503050406030204" pitchFamily="18" charset="0"/>
              </a:rPr>
              <a:t>cubes the value</a:t>
            </a:r>
            <a:r>
              <a:rPr 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 to which </a:t>
            </a:r>
            <a:r>
              <a:rPr lang="en-US" sz="2600" b="1" u="sng" dirty="0" err="1">
                <a:solidFill>
                  <a:srgbClr val="000000"/>
                </a:solidFill>
                <a:latin typeface="Consolas" panose="020B0609020204030204" pitchFamily="49" charset="0"/>
              </a:rPr>
              <a:t>nPtr</a:t>
            </a:r>
            <a:r>
              <a:rPr lang="en-US" sz="2600" u="sng" dirty="0">
                <a:solidFill>
                  <a:srgbClr val="000000"/>
                </a:solidFill>
                <a:latin typeface="Cambria" panose="02040503050406030204" pitchFamily="18" charset="0"/>
              </a:rPr>
              <a:t> points</a:t>
            </a:r>
            <a:r>
              <a:rPr 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, then </a:t>
            </a:r>
            <a:r>
              <a:rPr lang="en-US" sz="2600" u="sng" dirty="0">
                <a:solidFill>
                  <a:srgbClr val="000000"/>
                </a:solidFill>
                <a:latin typeface="Cambria" panose="02040503050406030204" pitchFamily="18" charset="0"/>
              </a:rPr>
              <a:t>assigns the result</a:t>
            </a:r>
            <a:r>
              <a:rPr 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 to </a:t>
            </a:r>
            <a:r>
              <a:rPr lang="en-US" sz="2600" b="1" dirty="0">
                <a:solidFill>
                  <a:srgbClr val="000000"/>
                </a:solidFill>
                <a:latin typeface="Consolas" panose="020B0609020204030204" pitchFamily="49" charset="0"/>
              </a:rPr>
              <a:t>*</a:t>
            </a:r>
            <a:r>
              <a:rPr lang="en-US" sz="2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nPtr</a:t>
            </a:r>
            <a:r>
              <a:rPr 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 (which is </a:t>
            </a:r>
            <a:r>
              <a:rPr lang="en-US" sz="2600" u="sng" dirty="0">
                <a:solidFill>
                  <a:srgbClr val="000000"/>
                </a:solidFill>
                <a:latin typeface="Cambria" panose="02040503050406030204" pitchFamily="18" charset="0"/>
              </a:rPr>
              <a:t>really</a:t>
            </a:r>
            <a:r>
              <a:rPr 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sz="2600" dirty="0">
                <a:solidFill>
                  <a:srgbClr val="000000"/>
                </a:solidFill>
                <a:latin typeface="Consolas" panose="020B0609020204030204" pitchFamily="49" charset="0"/>
              </a:rPr>
              <a:t>number</a:t>
            </a:r>
            <a:r>
              <a:rPr 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 in </a:t>
            </a:r>
            <a:r>
              <a:rPr lang="en-US" sz="2600" dirty="0">
                <a:solidFill>
                  <a:srgbClr val="000000"/>
                </a:solidFill>
                <a:latin typeface="Consolas" panose="020B0609020204030204" pitchFamily="49" charset="0"/>
              </a:rPr>
              <a:t>main</a:t>
            </a:r>
            <a:r>
              <a:rPr 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), thus </a:t>
            </a:r>
            <a:r>
              <a:rPr lang="en-US" sz="2600" u="sng" dirty="0">
                <a:solidFill>
                  <a:srgbClr val="000000"/>
                </a:solidFill>
                <a:latin typeface="Cambria" panose="02040503050406030204" pitchFamily="18" charset="0"/>
              </a:rPr>
              <a:t>changing the value</a:t>
            </a:r>
            <a:r>
              <a:rPr 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 of </a:t>
            </a:r>
            <a:r>
              <a:rPr lang="en-US" sz="2600" dirty="0">
                <a:solidFill>
                  <a:srgbClr val="000000"/>
                </a:solidFill>
                <a:latin typeface="Consolas" panose="020B0609020204030204" pitchFamily="49" charset="0"/>
              </a:rPr>
              <a:t>number</a:t>
            </a:r>
            <a:r>
              <a:rPr 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 in </a:t>
            </a:r>
            <a:r>
              <a:rPr lang="en-US" sz="2600" dirty="0">
                <a:solidFill>
                  <a:srgbClr val="000000"/>
                </a:solidFill>
                <a:latin typeface="Consolas" panose="020B0609020204030204" pitchFamily="49" charset="0"/>
              </a:rPr>
              <a:t>main</a:t>
            </a:r>
            <a:r>
              <a:rPr 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</p:txBody>
      </p:sp>
      <p:pic>
        <p:nvPicPr>
          <p:cNvPr id="5" name="Picture 1" descr="chtp8_07_Page_16">
            <a:extLst>
              <a:ext uri="{FF2B5EF4-FFF2-40B4-BE49-F238E27FC236}">
                <a16:creationId xmlns:a16="http://schemas.microsoft.com/office/drawing/2014/main" xmlns="" id="{9A6D741D-F725-4113-81BE-8A785174C0E5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889" r="10499" b="5556"/>
          <a:stretch/>
        </p:blipFill>
        <p:spPr>
          <a:xfrm>
            <a:off x="990600" y="5022786"/>
            <a:ext cx="7016478" cy="154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794730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tp8_07_Page_16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752600" y="6356350"/>
            <a:ext cx="5410200" cy="365125"/>
          </a:xfrm>
        </p:spPr>
        <p:txBody>
          <a:bodyPr/>
          <a:lstStyle/>
          <a:p>
            <a:r>
              <a:rPr lang="en-US" dirty="0"/>
              <a:t>© 2016 Pearson Education, Ltd.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3416200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tp8_07_Page_17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Ltd.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747466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71974"/>
            <a:ext cx="8229600" cy="563562"/>
          </a:xfrm>
        </p:spPr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Calibri" panose="020F0502020204030204" pitchFamily="34" charset="0"/>
              </a:rPr>
              <a:t>7.4  </a:t>
            </a:r>
            <a:r>
              <a:rPr lang="en-US" dirty="0">
                <a:solidFill>
                  <a:srgbClr val="3380E6"/>
                </a:solidFill>
                <a:latin typeface="Calibri" panose="020F0502020204030204" pitchFamily="34" charset="0"/>
              </a:rPr>
              <a:t>Passing Arguments to Functions by Reference (Cont.)</a:t>
            </a:r>
          </a:p>
        </p:txBody>
      </p:sp>
      <p:sp>
        <p:nvSpPr>
          <p:cNvPr id="43011" name="Text Placeholder 2"/>
          <p:cNvSpPr>
            <a:spLocks noGrp="1"/>
          </p:cNvSpPr>
          <p:nvPr>
            <p:ph type="body" idx="1"/>
          </p:nvPr>
        </p:nvSpPr>
        <p:spPr>
          <a:xfrm>
            <a:off x="76200" y="862047"/>
            <a:ext cx="8991600" cy="5600841"/>
          </a:xfrm>
        </p:spPr>
        <p:txBody>
          <a:bodyPr>
            <a:noAutofit/>
          </a:bodyPr>
          <a:lstStyle/>
          <a:p>
            <a:pPr algn="just" eaLnBrk="1" hangingPunct="1">
              <a:lnSpc>
                <a:spcPct val="90000"/>
              </a:lnSpc>
            </a:pPr>
            <a:r>
              <a:rPr lang="en-US" alt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A function </a:t>
            </a:r>
            <a:r>
              <a:rPr lang="en-US" altLang="en-US" sz="2600" u="sng" dirty="0">
                <a:solidFill>
                  <a:srgbClr val="000000"/>
                </a:solidFill>
                <a:latin typeface="Cambria" panose="02040503050406030204" pitchFamily="18" charset="0"/>
              </a:rPr>
              <a:t>receiving</a:t>
            </a:r>
            <a:r>
              <a:rPr lang="en-US" alt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 an </a:t>
            </a:r>
            <a:r>
              <a:rPr lang="en-US" altLang="en-US" sz="2600" i="1" u="sng" dirty="0">
                <a:solidFill>
                  <a:srgbClr val="000000"/>
                </a:solidFill>
                <a:latin typeface="Cambria" panose="02040503050406030204" pitchFamily="18" charset="0"/>
              </a:rPr>
              <a:t>address</a:t>
            </a:r>
            <a:r>
              <a:rPr lang="en-US" alt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 as an </a:t>
            </a:r>
            <a:r>
              <a:rPr lang="en-US" altLang="en-US" sz="2600" u="sng" dirty="0">
                <a:solidFill>
                  <a:srgbClr val="000000"/>
                </a:solidFill>
                <a:latin typeface="Cambria" panose="02040503050406030204" pitchFamily="18" charset="0"/>
              </a:rPr>
              <a:t>argument</a:t>
            </a:r>
            <a:r>
              <a:rPr lang="en-US" alt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 must define a </a:t>
            </a:r>
            <a:r>
              <a:rPr lang="en-US" altLang="en-US" sz="2600" i="1" u="sng" dirty="0">
                <a:solidFill>
                  <a:srgbClr val="000000"/>
                </a:solidFill>
                <a:latin typeface="Cambria" panose="02040503050406030204" pitchFamily="18" charset="0"/>
              </a:rPr>
              <a:t>pointer parameter</a:t>
            </a:r>
            <a:r>
              <a:rPr lang="en-US" altLang="en-US" sz="2600" i="1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to receive the address. </a:t>
            </a:r>
          </a:p>
          <a:p>
            <a:pPr algn="just" eaLnBrk="1" hangingPunct="1">
              <a:lnSpc>
                <a:spcPct val="90000"/>
              </a:lnSpc>
            </a:pPr>
            <a:r>
              <a:rPr lang="en-US" alt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For example, in Fig. 7.7 the </a:t>
            </a:r>
            <a:r>
              <a:rPr lang="en-US" altLang="en-US" sz="2600" u="sng" dirty="0">
                <a:solidFill>
                  <a:srgbClr val="000000"/>
                </a:solidFill>
                <a:latin typeface="Cambria" panose="02040503050406030204" pitchFamily="18" charset="0"/>
              </a:rPr>
              <a:t>header for function</a:t>
            </a:r>
            <a:r>
              <a:rPr lang="en-US" alt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2600" dirty="0" err="1">
                <a:solidFill>
                  <a:srgbClr val="000000"/>
                </a:solidFill>
                <a:latin typeface="Consolas" panose="020B0609020204030204" pitchFamily="49" charset="0"/>
              </a:rPr>
              <a:t>cubeByReference</a:t>
            </a:r>
            <a:r>
              <a:rPr lang="en-US" alt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 is:</a:t>
            </a:r>
          </a:p>
          <a:p>
            <a:pPr marL="914400" lvl="2" indent="0" algn="ctr" eaLnBrk="1" hangingPunct="1">
              <a:lnSpc>
                <a:spcPct val="90000"/>
              </a:lnSpc>
              <a:buNone/>
            </a:pPr>
            <a:r>
              <a:rPr lang="en-US" altLang="en-US" sz="2600" b="1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altLang="en-US" sz="2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2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cubeByReference</a:t>
            </a:r>
            <a:r>
              <a:rPr lang="en-US" altLang="en-US" sz="26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en-US" sz="26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altLang="en-US" sz="2600" b="1" dirty="0">
                <a:solidFill>
                  <a:srgbClr val="000000"/>
                </a:solidFill>
                <a:latin typeface="Consolas" panose="020B0609020204030204" pitchFamily="49" charset="0"/>
              </a:rPr>
              <a:t> *</a:t>
            </a:r>
            <a:r>
              <a:rPr lang="en-US" altLang="en-US" sz="2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nPtr</a:t>
            </a:r>
            <a:r>
              <a:rPr lang="en-US" altLang="en-US" sz="2600" b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algn="just" eaLnBrk="1" hangingPunct="1">
              <a:lnSpc>
                <a:spcPct val="90000"/>
              </a:lnSpc>
            </a:pPr>
            <a:r>
              <a:rPr lang="en-US" alt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The header specifies that </a:t>
            </a:r>
            <a:r>
              <a:rPr lang="en-US" altLang="en-US" sz="2600" dirty="0" err="1">
                <a:solidFill>
                  <a:srgbClr val="000000"/>
                </a:solidFill>
                <a:latin typeface="Consolas" panose="020B0609020204030204" pitchFamily="49" charset="0"/>
              </a:rPr>
              <a:t>cubeByReference</a:t>
            </a:r>
            <a:r>
              <a:rPr lang="en-US" alt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endParaRPr lang="tr-TR" altLang="en-US" sz="260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lvl="1" algn="just">
              <a:lnSpc>
                <a:spcPct val="90000"/>
              </a:lnSpc>
            </a:pPr>
            <a:r>
              <a:rPr lang="en-US" altLang="en-US" sz="2600" i="1" u="sng" dirty="0">
                <a:solidFill>
                  <a:srgbClr val="000000"/>
                </a:solidFill>
                <a:latin typeface="Cambria" panose="02040503050406030204" pitchFamily="18" charset="0"/>
              </a:rPr>
              <a:t>receives</a:t>
            </a:r>
            <a:r>
              <a:rPr lang="en-US" altLang="en-US" sz="2600" u="sng" dirty="0">
                <a:solidFill>
                  <a:srgbClr val="000000"/>
                </a:solidFill>
                <a:latin typeface="Cambria" panose="02040503050406030204" pitchFamily="18" charset="0"/>
              </a:rPr>
              <a:t> the </a:t>
            </a:r>
            <a:r>
              <a:rPr lang="en-US" altLang="en-US" sz="2600" i="1" u="sng" dirty="0">
                <a:solidFill>
                  <a:srgbClr val="000000"/>
                </a:solidFill>
                <a:latin typeface="Cambria" panose="02040503050406030204" pitchFamily="18" charset="0"/>
              </a:rPr>
              <a:t>address</a:t>
            </a:r>
            <a:r>
              <a:rPr lang="en-US" alt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 of an integer variable </a:t>
            </a:r>
            <a:r>
              <a:rPr lang="en-US" altLang="en-US" sz="2600" u="sng" dirty="0">
                <a:solidFill>
                  <a:srgbClr val="000000"/>
                </a:solidFill>
                <a:latin typeface="Cambria" panose="02040503050406030204" pitchFamily="18" charset="0"/>
              </a:rPr>
              <a:t>as an argument</a:t>
            </a:r>
            <a:r>
              <a:rPr lang="en-US" alt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, </a:t>
            </a:r>
            <a:endParaRPr lang="tr-TR" altLang="en-US" sz="260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lvl="1" algn="just">
              <a:lnSpc>
                <a:spcPct val="90000"/>
              </a:lnSpc>
            </a:pPr>
            <a:r>
              <a:rPr lang="en-US" altLang="en-US" sz="2600" u="sng" dirty="0">
                <a:solidFill>
                  <a:srgbClr val="000000"/>
                </a:solidFill>
                <a:latin typeface="Cambria" panose="02040503050406030204" pitchFamily="18" charset="0"/>
              </a:rPr>
              <a:t>stores the address</a:t>
            </a:r>
            <a:r>
              <a:rPr lang="en-US" alt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 locally in </a:t>
            </a:r>
            <a:r>
              <a:rPr lang="en-US" altLang="en-US" sz="2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nPtr</a:t>
            </a:r>
            <a:r>
              <a:rPr lang="en-US" alt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 and does </a:t>
            </a:r>
            <a:r>
              <a:rPr lang="en-US" altLang="en-US" sz="2600" u="sng" dirty="0">
                <a:solidFill>
                  <a:srgbClr val="000000"/>
                </a:solidFill>
                <a:latin typeface="Cambria" panose="02040503050406030204" pitchFamily="18" charset="0"/>
              </a:rPr>
              <a:t>not return a value</a:t>
            </a:r>
            <a:r>
              <a:rPr lang="en-US" alt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 eaLnBrk="1" hangingPunct="1">
              <a:lnSpc>
                <a:spcPct val="90000"/>
              </a:lnSpc>
            </a:pPr>
            <a:r>
              <a:rPr lang="en-US" alt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The function prototype for </a:t>
            </a:r>
            <a:r>
              <a:rPr lang="en-US" altLang="en-US" sz="2600" dirty="0" err="1">
                <a:solidFill>
                  <a:srgbClr val="000000"/>
                </a:solidFill>
                <a:latin typeface="Consolas" panose="020B0609020204030204" pitchFamily="49" charset="0"/>
              </a:rPr>
              <a:t>cubeByReference</a:t>
            </a:r>
            <a:r>
              <a:rPr lang="en-US" alt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 contains </a:t>
            </a:r>
            <a:r>
              <a:rPr lang="en-US" altLang="en-US" sz="2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int</a:t>
            </a:r>
            <a:r>
              <a:rPr lang="en-US" altLang="en-US" sz="2600" b="1" dirty="0">
                <a:solidFill>
                  <a:srgbClr val="000000"/>
                </a:solidFill>
                <a:latin typeface="Consolas" panose="020B0609020204030204" pitchFamily="49" charset="0"/>
              </a:rPr>
              <a:t> *</a:t>
            </a:r>
            <a:r>
              <a:rPr lang="en-US" alt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 in parentheses. </a:t>
            </a:r>
          </a:p>
          <a:p>
            <a:pPr algn="just" eaLnBrk="1" hangingPunct="1">
              <a:lnSpc>
                <a:spcPct val="90000"/>
              </a:lnSpc>
            </a:pPr>
            <a:r>
              <a:rPr lang="en-US" alt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Names included for documentation purposes are ignored by the C compiler.</a:t>
            </a:r>
          </a:p>
        </p:txBody>
      </p:sp>
    </p:spTree>
    <p:extLst>
      <p:ext uri="{BB962C8B-B14F-4D97-AF65-F5344CB8AC3E}">
        <p14:creationId xmlns:p14="http://schemas.microsoft.com/office/powerpoint/2010/main" val="30444309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68275"/>
            <a:ext cx="8229600" cy="563562"/>
          </a:xfrm>
        </p:spPr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Calibri" panose="020F0502020204030204" pitchFamily="34" charset="0"/>
              </a:rPr>
              <a:t>7.4  </a:t>
            </a:r>
            <a:r>
              <a:rPr lang="en-US" dirty="0">
                <a:solidFill>
                  <a:srgbClr val="3380E6"/>
                </a:solidFill>
                <a:latin typeface="Calibri" panose="020F0502020204030204" pitchFamily="34" charset="0"/>
              </a:rPr>
              <a:t>Passing Arguments to Functions by Reference (Cont.)</a:t>
            </a:r>
          </a:p>
        </p:txBody>
      </p:sp>
      <p:sp>
        <p:nvSpPr>
          <p:cNvPr id="44035" name="Text Placeholder 2"/>
          <p:cNvSpPr>
            <a:spLocks noGrp="1"/>
          </p:cNvSpPr>
          <p:nvPr>
            <p:ph type="body" idx="1"/>
          </p:nvPr>
        </p:nvSpPr>
        <p:spPr>
          <a:xfrm>
            <a:off x="90254" y="838200"/>
            <a:ext cx="8915400" cy="5334000"/>
          </a:xfrm>
        </p:spPr>
        <p:txBody>
          <a:bodyPr>
            <a:normAutofit lnSpcReduction="10000"/>
          </a:bodyPr>
          <a:lstStyle/>
          <a:p>
            <a:pPr algn="just" eaLnBrk="1" hangingPunct="1">
              <a:lnSpc>
                <a:spcPct val="80000"/>
              </a:lnSpc>
            </a:pPr>
            <a:r>
              <a:rPr lang="en-US" altLang="en-US" sz="2700" dirty="0">
                <a:solidFill>
                  <a:srgbClr val="000000"/>
                </a:solidFill>
                <a:latin typeface="Cambria" panose="02040503050406030204" pitchFamily="18" charset="0"/>
              </a:rPr>
              <a:t>For a function that </a:t>
            </a:r>
            <a:r>
              <a:rPr lang="en-US" altLang="en-US" sz="2700" u="sng" dirty="0">
                <a:solidFill>
                  <a:srgbClr val="000000"/>
                </a:solidFill>
                <a:latin typeface="Cambria" panose="02040503050406030204" pitchFamily="18" charset="0"/>
              </a:rPr>
              <a:t>expects</a:t>
            </a:r>
            <a:r>
              <a:rPr lang="en-US" altLang="en-US" sz="2700" dirty="0">
                <a:solidFill>
                  <a:srgbClr val="000000"/>
                </a:solidFill>
                <a:latin typeface="Cambria" panose="02040503050406030204" pitchFamily="18" charset="0"/>
              </a:rPr>
              <a:t> a </a:t>
            </a:r>
            <a:r>
              <a:rPr lang="en-US" altLang="en-US" sz="2700" u="sng" dirty="0">
                <a:solidFill>
                  <a:srgbClr val="000000"/>
                </a:solidFill>
                <a:latin typeface="Cambria" panose="02040503050406030204" pitchFamily="18" charset="0"/>
              </a:rPr>
              <a:t>one-dimensional array</a:t>
            </a:r>
            <a:r>
              <a:rPr lang="en-US" altLang="en-US" sz="2700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2700" u="sng" dirty="0">
                <a:solidFill>
                  <a:srgbClr val="000000"/>
                </a:solidFill>
                <a:latin typeface="Cambria" panose="02040503050406030204" pitchFamily="18" charset="0"/>
              </a:rPr>
              <a:t>as an argument</a:t>
            </a:r>
            <a:r>
              <a:rPr lang="en-US" altLang="en-US" sz="2700" dirty="0">
                <a:solidFill>
                  <a:srgbClr val="000000"/>
                </a:solidFill>
                <a:latin typeface="Cambria" panose="02040503050406030204" pitchFamily="18" charset="0"/>
              </a:rPr>
              <a:t>, the function’s </a:t>
            </a:r>
            <a:r>
              <a:rPr lang="en-US" altLang="en-US" sz="2700" u="sng" dirty="0">
                <a:solidFill>
                  <a:srgbClr val="000000"/>
                </a:solidFill>
                <a:latin typeface="Cambria" panose="02040503050406030204" pitchFamily="18" charset="0"/>
              </a:rPr>
              <a:t>prototype and header</a:t>
            </a:r>
            <a:r>
              <a:rPr lang="en-US" altLang="en-US" sz="2700" dirty="0">
                <a:solidFill>
                  <a:srgbClr val="000000"/>
                </a:solidFill>
                <a:latin typeface="Cambria" panose="02040503050406030204" pitchFamily="18" charset="0"/>
              </a:rPr>
              <a:t> can use the </a:t>
            </a:r>
            <a:r>
              <a:rPr lang="en-US" altLang="en-US" sz="2700" u="sng" dirty="0">
                <a:solidFill>
                  <a:srgbClr val="000000"/>
                </a:solidFill>
                <a:latin typeface="Cambria" panose="02040503050406030204" pitchFamily="18" charset="0"/>
              </a:rPr>
              <a:t>pointer notation</a:t>
            </a:r>
            <a:r>
              <a:rPr lang="en-US" altLang="en-US" sz="2700" dirty="0">
                <a:solidFill>
                  <a:srgbClr val="000000"/>
                </a:solidFill>
                <a:latin typeface="Cambria" panose="02040503050406030204" pitchFamily="18" charset="0"/>
              </a:rPr>
              <a:t> shown in the parameter list of function </a:t>
            </a:r>
            <a:r>
              <a:rPr lang="en-US" altLang="en-US" sz="27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cubeByReference</a:t>
            </a:r>
            <a:r>
              <a:rPr lang="en-US" altLang="en-US" sz="2700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>
              <a:lnSpc>
                <a:spcPct val="80000"/>
              </a:lnSpc>
            </a:pPr>
            <a:r>
              <a:rPr lang="en-US" altLang="en-US" sz="2700" dirty="0">
                <a:solidFill>
                  <a:srgbClr val="000000"/>
                </a:solidFill>
                <a:latin typeface="Cambria" panose="02040503050406030204" pitchFamily="18" charset="0"/>
              </a:rPr>
              <a:t>The compiler does </a:t>
            </a:r>
            <a:r>
              <a:rPr lang="en-US" altLang="en-US" sz="2700" u="sng" dirty="0">
                <a:solidFill>
                  <a:srgbClr val="000000"/>
                </a:solidFill>
                <a:latin typeface="Cambria" panose="02040503050406030204" pitchFamily="18" charset="0"/>
              </a:rPr>
              <a:t>not differentiate</a:t>
            </a:r>
            <a:r>
              <a:rPr lang="en-US" altLang="en-US" sz="2700" dirty="0">
                <a:solidFill>
                  <a:srgbClr val="000000"/>
                </a:solidFill>
                <a:latin typeface="Cambria" panose="02040503050406030204" pitchFamily="18" charset="0"/>
              </a:rPr>
              <a:t> between a function that </a:t>
            </a:r>
            <a:r>
              <a:rPr lang="en-US" altLang="en-US" sz="2700" u="sng" dirty="0">
                <a:solidFill>
                  <a:srgbClr val="000000"/>
                </a:solidFill>
                <a:latin typeface="Cambria" panose="02040503050406030204" pitchFamily="18" charset="0"/>
              </a:rPr>
              <a:t>receives a pointer</a:t>
            </a:r>
            <a:r>
              <a:rPr lang="en-US" altLang="en-US" sz="2700" dirty="0">
                <a:solidFill>
                  <a:srgbClr val="000000"/>
                </a:solidFill>
                <a:latin typeface="Cambria" panose="02040503050406030204" pitchFamily="18" charset="0"/>
              </a:rPr>
              <a:t> and one that </a:t>
            </a:r>
            <a:r>
              <a:rPr lang="en-US" altLang="en-US" sz="2700" u="sng" dirty="0">
                <a:solidFill>
                  <a:srgbClr val="000000"/>
                </a:solidFill>
                <a:latin typeface="Cambria" panose="02040503050406030204" pitchFamily="18" charset="0"/>
              </a:rPr>
              <a:t>receives a one-dimensional array</a:t>
            </a:r>
            <a:r>
              <a:rPr lang="en-US" altLang="en-US" sz="2700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 eaLnBrk="1" hangingPunct="1">
              <a:lnSpc>
                <a:spcPct val="80000"/>
              </a:lnSpc>
            </a:pPr>
            <a:r>
              <a:rPr lang="en-US" altLang="en-US" sz="2700" dirty="0">
                <a:solidFill>
                  <a:srgbClr val="000000"/>
                </a:solidFill>
                <a:latin typeface="Cambria" panose="02040503050406030204" pitchFamily="18" charset="0"/>
              </a:rPr>
              <a:t>This</a:t>
            </a:r>
            <a:r>
              <a:rPr lang="tr-TR" altLang="en-US" sz="2700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2700" dirty="0">
                <a:solidFill>
                  <a:srgbClr val="000000"/>
                </a:solidFill>
                <a:latin typeface="Cambria" panose="02040503050406030204" pitchFamily="18" charset="0"/>
              </a:rPr>
              <a:t>means that the </a:t>
            </a:r>
            <a:r>
              <a:rPr lang="en-US" altLang="en-US" sz="2700" b="1" u="sng" dirty="0">
                <a:solidFill>
                  <a:srgbClr val="000000"/>
                </a:solidFill>
                <a:latin typeface="Cambria" panose="02040503050406030204" pitchFamily="18" charset="0"/>
              </a:rPr>
              <a:t>function</a:t>
            </a:r>
            <a:r>
              <a:rPr lang="en-US" altLang="en-US" sz="2700" u="sng" dirty="0">
                <a:solidFill>
                  <a:srgbClr val="000000"/>
                </a:solidFill>
                <a:latin typeface="Cambria" panose="02040503050406030204" pitchFamily="18" charset="0"/>
              </a:rPr>
              <a:t> must “know”</a:t>
            </a:r>
            <a:r>
              <a:rPr lang="en-US" altLang="en-US" sz="2700" dirty="0">
                <a:solidFill>
                  <a:srgbClr val="000000"/>
                </a:solidFill>
                <a:latin typeface="Cambria" panose="02040503050406030204" pitchFamily="18" charset="0"/>
              </a:rPr>
              <a:t> when it’s </a:t>
            </a:r>
            <a:r>
              <a:rPr lang="en-US" altLang="en-US" sz="2700" u="sng" dirty="0">
                <a:solidFill>
                  <a:srgbClr val="000000"/>
                </a:solidFill>
                <a:latin typeface="Cambria" panose="02040503050406030204" pitchFamily="18" charset="0"/>
              </a:rPr>
              <a:t>receiving an array</a:t>
            </a:r>
            <a:r>
              <a:rPr lang="en-US" altLang="en-US" sz="2700" dirty="0">
                <a:solidFill>
                  <a:srgbClr val="000000"/>
                </a:solidFill>
                <a:latin typeface="Cambria" panose="02040503050406030204" pitchFamily="18" charset="0"/>
              </a:rPr>
              <a:t> or simply a </a:t>
            </a:r>
            <a:r>
              <a:rPr lang="en-US" altLang="en-US" sz="2700" u="sng" dirty="0">
                <a:solidFill>
                  <a:srgbClr val="000000"/>
                </a:solidFill>
                <a:latin typeface="Cambria" panose="02040503050406030204" pitchFamily="18" charset="0"/>
              </a:rPr>
              <a:t>single variable</a:t>
            </a:r>
            <a:r>
              <a:rPr lang="en-US" altLang="en-US" sz="2700" dirty="0">
                <a:solidFill>
                  <a:srgbClr val="000000"/>
                </a:solidFill>
                <a:latin typeface="Cambria" panose="02040503050406030204" pitchFamily="18" charset="0"/>
              </a:rPr>
              <a:t> for which it’s to perform </a:t>
            </a:r>
            <a:r>
              <a:rPr lang="en-US" altLang="en-US" sz="2700" u="sng" dirty="0">
                <a:solidFill>
                  <a:srgbClr val="000000"/>
                </a:solidFill>
                <a:latin typeface="Cambria" panose="02040503050406030204" pitchFamily="18" charset="0"/>
              </a:rPr>
              <a:t>pass-by-reference</a:t>
            </a:r>
            <a:r>
              <a:rPr lang="en-US" altLang="en-US" sz="2700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>
              <a:lnSpc>
                <a:spcPct val="80000"/>
              </a:lnSpc>
            </a:pPr>
            <a:r>
              <a:rPr lang="en-US" altLang="en-US" sz="2700" dirty="0">
                <a:solidFill>
                  <a:srgbClr val="000000"/>
                </a:solidFill>
                <a:latin typeface="Cambria" panose="02040503050406030204" pitchFamily="18" charset="0"/>
              </a:rPr>
              <a:t>When the compiler encounters a </a:t>
            </a:r>
            <a:r>
              <a:rPr lang="en-US" altLang="en-US" sz="2700" u="sng" dirty="0">
                <a:solidFill>
                  <a:srgbClr val="000000"/>
                </a:solidFill>
                <a:latin typeface="Cambria" panose="02040503050406030204" pitchFamily="18" charset="0"/>
              </a:rPr>
              <a:t>function parameter</a:t>
            </a:r>
            <a:r>
              <a:rPr lang="en-US" altLang="en-US" sz="2700" dirty="0">
                <a:solidFill>
                  <a:srgbClr val="000000"/>
                </a:solidFill>
                <a:latin typeface="Cambria" panose="02040503050406030204" pitchFamily="18" charset="0"/>
              </a:rPr>
              <a:t> for a </a:t>
            </a:r>
            <a:r>
              <a:rPr lang="en-US" altLang="en-US" sz="2700" u="sng" dirty="0">
                <a:solidFill>
                  <a:srgbClr val="000000"/>
                </a:solidFill>
                <a:latin typeface="Cambria" panose="02040503050406030204" pitchFamily="18" charset="0"/>
              </a:rPr>
              <a:t>one-dimensional array</a:t>
            </a:r>
            <a:r>
              <a:rPr lang="en-US" altLang="en-US" sz="2700" dirty="0">
                <a:solidFill>
                  <a:srgbClr val="000000"/>
                </a:solidFill>
                <a:latin typeface="Cambria" panose="02040503050406030204" pitchFamily="18" charset="0"/>
              </a:rPr>
              <a:t> of the form </a:t>
            </a:r>
            <a:r>
              <a:rPr lang="en-US" altLang="en-US" sz="2700" b="1" dirty="0">
                <a:solidFill>
                  <a:srgbClr val="0000F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int b[]</a:t>
            </a:r>
            <a:r>
              <a:rPr lang="en-US" altLang="en-US" sz="2700" dirty="0">
                <a:solidFill>
                  <a:srgbClr val="000000"/>
                </a:solidFill>
                <a:latin typeface="Cambria" panose="02040503050406030204" pitchFamily="18" charset="0"/>
              </a:rPr>
              <a:t>, the compiler </a:t>
            </a:r>
            <a:r>
              <a:rPr lang="en-US" altLang="en-US" sz="2700" u="sng" dirty="0">
                <a:solidFill>
                  <a:srgbClr val="000000"/>
                </a:solidFill>
                <a:latin typeface="Cambria" panose="02040503050406030204" pitchFamily="18" charset="0"/>
              </a:rPr>
              <a:t>converts the parameter</a:t>
            </a:r>
            <a:r>
              <a:rPr lang="en-US" altLang="en-US" sz="2700" dirty="0">
                <a:solidFill>
                  <a:srgbClr val="000000"/>
                </a:solidFill>
                <a:latin typeface="Cambria" panose="02040503050406030204" pitchFamily="18" charset="0"/>
              </a:rPr>
              <a:t> to the </a:t>
            </a:r>
            <a:r>
              <a:rPr lang="en-US" altLang="en-US" sz="2700" u="sng" dirty="0">
                <a:solidFill>
                  <a:srgbClr val="000000"/>
                </a:solidFill>
                <a:latin typeface="Cambria" panose="02040503050406030204" pitchFamily="18" charset="0"/>
              </a:rPr>
              <a:t>pointer notation</a:t>
            </a:r>
            <a:r>
              <a:rPr lang="en-US" altLang="en-US" sz="2700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2700" b="1" dirty="0">
                <a:solidFill>
                  <a:srgbClr val="0000F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int *b</a:t>
            </a:r>
            <a:r>
              <a:rPr lang="en-US" altLang="en-US" sz="2700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 eaLnBrk="1" hangingPunct="1">
              <a:lnSpc>
                <a:spcPct val="80000"/>
              </a:lnSpc>
            </a:pPr>
            <a:r>
              <a:rPr lang="en-US" altLang="en-US" sz="2700" dirty="0">
                <a:solidFill>
                  <a:srgbClr val="000000"/>
                </a:solidFill>
                <a:latin typeface="Cambria" panose="02040503050406030204" pitchFamily="18" charset="0"/>
              </a:rPr>
              <a:t>The two forms are interchangeable. </a:t>
            </a:r>
            <a:endParaRPr lang="tr-TR" altLang="en-US" sz="270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algn="just">
              <a:lnSpc>
                <a:spcPct val="80000"/>
              </a:lnSpc>
            </a:pPr>
            <a:r>
              <a:rPr lang="en-US" sz="2700" dirty="0">
                <a:solidFill>
                  <a:srgbClr val="000000"/>
                </a:solidFill>
                <a:latin typeface="Cambria" panose="02040503050406030204" pitchFamily="18" charset="0"/>
              </a:rPr>
              <a:t>Figure 7.8 and Fig. 7.9 analyze graphically and step-by-step the programs in Fig. 7.6 and Fig. 7.7, respectively.</a:t>
            </a:r>
          </a:p>
          <a:p>
            <a:pPr algn="just" eaLnBrk="1" hangingPunct="1">
              <a:lnSpc>
                <a:spcPct val="80000"/>
              </a:lnSpc>
            </a:pPr>
            <a:endParaRPr lang="en-US" altLang="en-US" sz="2300" dirty="0">
              <a:solidFill>
                <a:srgbClr val="000000"/>
              </a:solidFill>
              <a:latin typeface="Cambria" panose="02040503050406030204" pitchFamily="18" charset="0"/>
            </a:endParaRPr>
          </a:p>
        </p:txBody>
      </p:sp>
      <p:pic>
        <p:nvPicPr>
          <p:cNvPr id="5" name="Picture 1" descr="chtp8_07_Page_18">
            <a:extLst>
              <a:ext uri="{FF2B5EF4-FFF2-40B4-BE49-F238E27FC236}">
                <a16:creationId xmlns:a16="http://schemas.microsoft.com/office/drawing/2014/main" xmlns="" id="{ECE4155C-AD7D-41F5-BDDA-5D1E7F1F08D7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8" t="5555" r="3631" b="73334"/>
          <a:stretch/>
        </p:blipFill>
        <p:spPr>
          <a:xfrm>
            <a:off x="2514600" y="5958000"/>
            <a:ext cx="4911156" cy="864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575006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tp8_07_Page_19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Ltd. All rights reserved.</a:t>
            </a:r>
          </a:p>
        </p:txBody>
      </p:sp>
      <p:sp>
        <p:nvSpPr>
          <p:cNvPr id="4" name="Dikdörtgen 3">
            <a:extLst>
              <a:ext uri="{FF2B5EF4-FFF2-40B4-BE49-F238E27FC236}">
                <a16:creationId xmlns:a16="http://schemas.microsoft.com/office/drawing/2014/main" xmlns="" id="{7B7E8737-CAEE-4493-9A37-0362F1B9D1EB}"/>
              </a:ext>
            </a:extLst>
          </p:cNvPr>
          <p:cNvSpPr/>
          <p:nvPr/>
        </p:nvSpPr>
        <p:spPr>
          <a:xfrm>
            <a:off x="3402366" y="5240044"/>
            <a:ext cx="1143000" cy="365125"/>
          </a:xfrm>
          <a:prstGeom prst="rect">
            <a:avLst/>
          </a:prstGeom>
          <a:solidFill>
            <a:srgbClr val="FFC000">
              <a:alpha val="35000"/>
            </a:srgb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0272278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tp8_07_Page_20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Ltd. All rights reserved.</a:t>
            </a:r>
          </a:p>
        </p:txBody>
      </p:sp>
      <p:sp>
        <p:nvSpPr>
          <p:cNvPr id="4" name="Dikdörtgen 3">
            <a:extLst>
              <a:ext uri="{FF2B5EF4-FFF2-40B4-BE49-F238E27FC236}">
                <a16:creationId xmlns:a16="http://schemas.microsoft.com/office/drawing/2014/main" xmlns="" id="{30BE81D4-3BB8-4CC6-8FC7-0D2E725282BB}"/>
              </a:ext>
            </a:extLst>
          </p:cNvPr>
          <p:cNvSpPr/>
          <p:nvPr/>
        </p:nvSpPr>
        <p:spPr>
          <a:xfrm>
            <a:off x="3402366" y="5275556"/>
            <a:ext cx="1143000" cy="365125"/>
          </a:xfrm>
          <a:prstGeom prst="rect">
            <a:avLst/>
          </a:prstGeom>
          <a:solidFill>
            <a:srgbClr val="FFC000">
              <a:alpha val="35000"/>
            </a:srgb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1726128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tp8_07_Page_21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Ltd. All rights reserved.</a:t>
            </a:r>
          </a:p>
        </p:txBody>
      </p:sp>
      <p:sp>
        <p:nvSpPr>
          <p:cNvPr id="4" name="Dikdörtgen 3">
            <a:extLst>
              <a:ext uri="{FF2B5EF4-FFF2-40B4-BE49-F238E27FC236}">
                <a16:creationId xmlns:a16="http://schemas.microsoft.com/office/drawing/2014/main" xmlns="" id="{4315F7BA-FC97-42EE-B3F8-25576338CB9A}"/>
              </a:ext>
            </a:extLst>
          </p:cNvPr>
          <p:cNvSpPr/>
          <p:nvPr/>
        </p:nvSpPr>
        <p:spPr>
          <a:xfrm>
            <a:off x="3406068" y="2839684"/>
            <a:ext cx="1143000" cy="365125"/>
          </a:xfrm>
          <a:prstGeom prst="rect">
            <a:avLst/>
          </a:prstGeom>
          <a:solidFill>
            <a:srgbClr val="FFC000">
              <a:alpha val="35000"/>
            </a:srgb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42654929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tp8_07_Page_22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Ltd. All rights reserved.</a:t>
            </a:r>
          </a:p>
        </p:txBody>
      </p:sp>
      <p:sp>
        <p:nvSpPr>
          <p:cNvPr id="4" name="Dikdörtgen 3">
            <a:extLst>
              <a:ext uri="{FF2B5EF4-FFF2-40B4-BE49-F238E27FC236}">
                <a16:creationId xmlns:a16="http://schemas.microsoft.com/office/drawing/2014/main" xmlns="" id="{3EC3F193-03E0-4FDC-87C1-A22A85E81348}"/>
              </a:ext>
            </a:extLst>
          </p:cNvPr>
          <p:cNvSpPr/>
          <p:nvPr/>
        </p:nvSpPr>
        <p:spPr>
          <a:xfrm>
            <a:off x="3410450" y="4899732"/>
            <a:ext cx="1448594" cy="365125"/>
          </a:xfrm>
          <a:prstGeom prst="rect">
            <a:avLst/>
          </a:prstGeom>
          <a:solidFill>
            <a:srgbClr val="FFC000">
              <a:alpha val="35000"/>
            </a:srgb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806189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tp8_07_Page_23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Ltd. All rights reserved.</a:t>
            </a:r>
          </a:p>
        </p:txBody>
      </p:sp>
      <p:sp>
        <p:nvSpPr>
          <p:cNvPr id="4" name="Dikdörtgen 3">
            <a:extLst>
              <a:ext uri="{FF2B5EF4-FFF2-40B4-BE49-F238E27FC236}">
                <a16:creationId xmlns:a16="http://schemas.microsoft.com/office/drawing/2014/main" xmlns="" id="{C88C7A3D-227B-46C1-B114-71C0564BA42D}"/>
              </a:ext>
            </a:extLst>
          </p:cNvPr>
          <p:cNvSpPr/>
          <p:nvPr/>
        </p:nvSpPr>
        <p:spPr>
          <a:xfrm>
            <a:off x="3411244" y="2716566"/>
            <a:ext cx="1448594" cy="365125"/>
          </a:xfrm>
          <a:prstGeom prst="rect">
            <a:avLst/>
          </a:prstGeom>
          <a:solidFill>
            <a:srgbClr val="FFC000">
              <a:alpha val="35000"/>
            </a:srgb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1238698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43981"/>
            <a:ext cx="8229600" cy="577848"/>
          </a:xfrm>
        </p:spPr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Calibri" panose="020F0502020204030204" pitchFamily="34" charset="0"/>
              </a:rPr>
              <a:t>7.2  </a:t>
            </a:r>
            <a:r>
              <a:rPr lang="en-US" dirty="0">
                <a:solidFill>
                  <a:srgbClr val="3380E6"/>
                </a:solidFill>
                <a:latin typeface="Calibri" panose="020F0502020204030204" pitchFamily="34" charset="0"/>
              </a:rPr>
              <a:t>Pointer Variable Definitions and Initialization</a:t>
            </a:r>
          </a:p>
        </p:txBody>
      </p:sp>
      <p:sp>
        <p:nvSpPr>
          <p:cNvPr id="15363" name="Text Placeholder 2"/>
          <p:cNvSpPr>
            <a:spLocks noGrp="1"/>
          </p:cNvSpPr>
          <p:nvPr>
            <p:ph type="body" idx="1"/>
          </p:nvPr>
        </p:nvSpPr>
        <p:spPr>
          <a:xfrm>
            <a:off x="95250" y="762000"/>
            <a:ext cx="8953500" cy="3733800"/>
          </a:xfrm>
        </p:spPr>
        <p:txBody>
          <a:bodyPr>
            <a:normAutofit fontScale="92500"/>
          </a:bodyPr>
          <a:lstStyle/>
          <a:p>
            <a:pPr algn="just" eaLnBrk="1" hangingPunct="1"/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Pointers are </a:t>
            </a:r>
            <a:r>
              <a:rPr lang="en-US" altLang="en-US" sz="2800" u="sng" dirty="0">
                <a:solidFill>
                  <a:srgbClr val="000000"/>
                </a:solidFill>
                <a:latin typeface="Cambria" panose="02040503050406030204" pitchFamily="18" charset="0"/>
              </a:rPr>
              <a:t>variables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 whose </a:t>
            </a:r>
            <a:r>
              <a:rPr lang="en-US" altLang="en-US" sz="2800" u="sng" dirty="0">
                <a:solidFill>
                  <a:srgbClr val="000000"/>
                </a:solidFill>
                <a:latin typeface="Cambria" panose="02040503050406030204" pitchFamily="18" charset="0"/>
              </a:rPr>
              <a:t>values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 are </a:t>
            </a:r>
            <a:r>
              <a:rPr lang="en-US" altLang="en-US" sz="2800" b="1" i="1" u="sng" dirty="0">
                <a:solidFill>
                  <a:srgbClr val="000000"/>
                </a:solidFill>
                <a:latin typeface="Cambria" panose="02040503050406030204" pitchFamily="18" charset="0"/>
              </a:rPr>
              <a:t>memory addresses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 eaLnBrk="1" hangingPunct="1"/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Normally, a variable directly contains a </a:t>
            </a:r>
            <a:r>
              <a:rPr lang="en-US" altLang="en-US" sz="2800" u="sng" dirty="0">
                <a:solidFill>
                  <a:srgbClr val="000000"/>
                </a:solidFill>
                <a:latin typeface="Cambria" panose="02040503050406030204" pitchFamily="18" charset="0"/>
              </a:rPr>
              <a:t>specific value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 eaLnBrk="1" hangingPunct="1"/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A pointer, on the other hand, contains an </a:t>
            </a:r>
            <a:r>
              <a:rPr lang="en-US" altLang="en-US" sz="2800" b="1" i="1" u="sng" dirty="0">
                <a:solidFill>
                  <a:srgbClr val="000000"/>
                </a:solidFill>
                <a:latin typeface="Cambria" panose="02040503050406030204" pitchFamily="18" charset="0"/>
              </a:rPr>
              <a:t>address</a:t>
            </a:r>
            <a:r>
              <a:rPr lang="en-US" altLang="en-US" sz="2800" u="sng" dirty="0">
                <a:solidFill>
                  <a:srgbClr val="000000"/>
                </a:solidFill>
                <a:latin typeface="Cambria" panose="02040503050406030204" pitchFamily="18" charset="0"/>
              </a:rPr>
              <a:t> of a variable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 that contains a specific value. </a:t>
            </a:r>
          </a:p>
          <a:p>
            <a:pPr algn="just" eaLnBrk="1" hangingPunct="1"/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In this sense, a </a:t>
            </a:r>
            <a:r>
              <a:rPr lang="en-US" altLang="en-US" sz="2800" u="sng" dirty="0">
                <a:solidFill>
                  <a:srgbClr val="000000"/>
                </a:solidFill>
                <a:latin typeface="Cambria" panose="02040503050406030204" pitchFamily="18" charset="0"/>
              </a:rPr>
              <a:t>variable name </a:t>
            </a:r>
            <a:r>
              <a:rPr lang="en-US" altLang="en-US" sz="2800" i="1" u="sng" dirty="0">
                <a:solidFill>
                  <a:srgbClr val="000000"/>
                </a:solidFill>
                <a:latin typeface="Cambria" panose="02040503050406030204" pitchFamily="18" charset="0"/>
              </a:rPr>
              <a:t>directly </a:t>
            </a:r>
            <a:r>
              <a:rPr lang="en-US" altLang="en-US" sz="2800" u="sng" dirty="0">
                <a:solidFill>
                  <a:srgbClr val="000000"/>
                </a:solidFill>
                <a:latin typeface="Cambria" panose="02040503050406030204" pitchFamily="18" charset="0"/>
              </a:rPr>
              <a:t>references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 a </a:t>
            </a:r>
            <a:r>
              <a:rPr lang="en-US" altLang="en-US" sz="2800" u="sng" dirty="0">
                <a:solidFill>
                  <a:srgbClr val="000000"/>
                </a:solidFill>
                <a:latin typeface="Cambria" panose="02040503050406030204" pitchFamily="18" charset="0"/>
              </a:rPr>
              <a:t>value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, and a </a:t>
            </a:r>
            <a:r>
              <a:rPr lang="en-US" altLang="en-US" sz="2800" b="1" dirty="0">
                <a:solidFill>
                  <a:srgbClr val="000000"/>
                </a:solidFill>
                <a:latin typeface="Cambria" panose="02040503050406030204" pitchFamily="18" charset="0"/>
              </a:rPr>
              <a:t>pointer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2800" i="1" u="sng" dirty="0">
                <a:solidFill>
                  <a:srgbClr val="000000"/>
                </a:solidFill>
                <a:latin typeface="Cambria" panose="02040503050406030204" pitchFamily="18" charset="0"/>
              </a:rPr>
              <a:t>indirectly</a:t>
            </a:r>
            <a:r>
              <a:rPr lang="en-US" altLang="en-US" sz="2800" u="sng" dirty="0">
                <a:solidFill>
                  <a:srgbClr val="000000"/>
                </a:solidFill>
                <a:latin typeface="Cambria" panose="02040503050406030204" pitchFamily="18" charset="0"/>
              </a:rPr>
              <a:t> references a value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 (Fig. 7.1). </a:t>
            </a:r>
          </a:p>
          <a:p>
            <a:pPr algn="just" eaLnBrk="1" hangingPunct="1"/>
            <a:r>
              <a:rPr lang="en-US" altLang="en-US" sz="2800" u="sng" dirty="0">
                <a:solidFill>
                  <a:srgbClr val="000000"/>
                </a:solidFill>
                <a:latin typeface="Cambria" panose="02040503050406030204" pitchFamily="18" charset="0"/>
              </a:rPr>
              <a:t>Referencing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 a value </a:t>
            </a:r>
            <a:r>
              <a:rPr lang="en-US" altLang="en-US" sz="2800" u="sng" dirty="0">
                <a:solidFill>
                  <a:srgbClr val="000000"/>
                </a:solidFill>
                <a:latin typeface="Cambria" panose="02040503050406030204" pitchFamily="18" charset="0"/>
              </a:rPr>
              <a:t>through a pointer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 is called </a:t>
            </a:r>
            <a:r>
              <a:rPr lang="en-US" altLang="en-US" sz="2800" dirty="0">
                <a:solidFill>
                  <a:srgbClr val="0000FF"/>
                </a:solidFill>
                <a:latin typeface="Cambria" panose="02040503050406030204" pitchFamily="18" charset="0"/>
              </a:rPr>
              <a:t>indirection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</p:txBody>
      </p:sp>
      <p:pic>
        <p:nvPicPr>
          <p:cNvPr id="5" name="Picture 1" descr="chtp8_07_Page_05">
            <a:extLst>
              <a:ext uri="{FF2B5EF4-FFF2-40B4-BE49-F238E27FC236}">
                <a16:creationId xmlns:a16="http://schemas.microsoft.com/office/drawing/2014/main" xmlns="" id="{BC4670B1-F223-4631-8C40-897DE334A99F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55" b="60000"/>
          <a:stretch/>
        </p:blipFill>
        <p:spPr>
          <a:xfrm>
            <a:off x="437815" y="4495800"/>
            <a:ext cx="8115969" cy="216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751037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41702"/>
            <a:ext cx="8229600" cy="715962"/>
          </a:xfrm>
        </p:spPr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Calibri" panose="020F0502020204030204" pitchFamily="34" charset="0"/>
              </a:rPr>
              <a:t>7.5  </a:t>
            </a:r>
            <a:r>
              <a:rPr lang="en-US" dirty="0">
                <a:solidFill>
                  <a:srgbClr val="3380E6"/>
                </a:solidFill>
                <a:latin typeface="Calibri" panose="020F0502020204030204" pitchFamily="34" charset="0"/>
              </a:rPr>
              <a:t>Using the </a:t>
            </a:r>
            <a:r>
              <a:rPr lang="en-US" dirty="0" err="1">
                <a:solidFill>
                  <a:srgbClr val="3380E6"/>
                </a:solidFill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3380E6"/>
                </a:solidFill>
                <a:latin typeface="Calibri" panose="020F0502020204030204" pitchFamily="34" charset="0"/>
              </a:rPr>
              <a:t> Qualifier with Pointers</a:t>
            </a:r>
          </a:p>
        </p:txBody>
      </p:sp>
      <p:sp>
        <p:nvSpPr>
          <p:cNvPr id="51203" name="Text Placeholder 2"/>
          <p:cNvSpPr>
            <a:spLocks noGrp="1"/>
          </p:cNvSpPr>
          <p:nvPr>
            <p:ph type="body" idx="1"/>
          </p:nvPr>
        </p:nvSpPr>
        <p:spPr>
          <a:xfrm>
            <a:off x="76200" y="877639"/>
            <a:ext cx="8991600" cy="5478713"/>
          </a:xfrm>
        </p:spPr>
        <p:txBody>
          <a:bodyPr>
            <a:normAutofit/>
          </a:bodyPr>
          <a:lstStyle/>
          <a:p>
            <a:pPr algn="just" eaLnBrk="1" hangingPunct="1"/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The </a:t>
            </a:r>
            <a:r>
              <a:rPr lang="en-US" alt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2800" dirty="0">
                <a:solidFill>
                  <a:srgbClr val="0000FF"/>
                </a:solidFill>
                <a:latin typeface="Cambria" panose="02040503050406030204" pitchFamily="18" charset="0"/>
              </a:rPr>
              <a:t>qualifier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 enables you to </a:t>
            </a:r>
            <a:r>
              <a:rPr lang="en-US" altLang="en-US" sz="2800" u="sng" dirty="0">
                <a:solidFill>
                  <a:srgbClr val="000000"/>
                </a:solidFill>
                <a:latin typeface="Cambria" panose="02040503050406030204" pitchFamily="18" charset="0"/>
              </a:rPr>
              <a:t>inform the compiler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 that the </a:t>
            </a:r>
            <a:r>
              <a:rPr lang="en-US" altLang="en-US" sz="2800" b="1" u="sng" dirty="0">
                <a:solidFill>
                  <a:srgbClr val="000000"/>
                </a:solidFill>
                <a:latin typeface="Cambria" panose="02040503050406030204" pitchFamily="18" charset="0"/>
              </a:rPr>
              <a:t>value</a:t>
            </a:r>
            <a:r>
              <a:rPr lang="en-US" altLang="en-US" sz="2800" u="sng" dirty="0">
                <a:solidFill>
                  <a:srgbClr val="000000"/>
                </a:solidFill>
                <a:latin typeface="Cambria" panose="02040503050406030204" pitchFamily="18" charset="0"/>
              </a:rPr>
              <a:t> of a particular variable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 should </a:t>
            </a:r>
            <a:r>
              <a:rPr lang="en-US" altLang="en-US" sz="2800" b="1" u="sng" dirty="0">
                <a:solidFill>
                  <a:srgbClr val="000000"/>
                </a:solidFill>
                <a:latin typeface="Cambria" panose="02040503050406030204" pitchFamily="18" charset="0"/>
              </a:rPr>
              <a:t>not be modified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  <a:endParaRPr lang="tr-TR" altLang="en-US" sz="280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algn="just">
              <a:lnSpc>
                <a:spcPct val="90000"/>
              </a:lnSpc>
            </a:pPr>
            <a:r>
              <a:rPr lang="en-US" altLang="en-US" sz="2800" u="sng" dirty="0">
                <a:solidFill>
                  <a:srgbClr val="000000"/>
                </a:solidFill>
                <a:latin typeface="Cambria" panose="02040503050406030204" pitchFamily="18" charset="0"/>
              </a:rPr>
              <a:t>Six possibilities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 exist for </a:t>
            </a:r>
            <a:r>
              <a:rPr lang="en-US" altLang="en-US" sz="2800" u="sng" dirty="0">
                <a:solidFill>
                  <a:srgbClr val="000000"/>
                </a:solidFill>
                <a:latin typeface="Cambria" panose="02040503050406030204" pitchFamily="18" charset="0"/>
              </a:rPr>
              <a:t>using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 (or not using) </a:t>
            </a:r>
            <a:r>
              <a:rPr lang="en-US" altLang="en-US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const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 with </a:t>
            </a:r>
            <a:r>
              <a:rPr lang="en-US" altLang="en-US" sz="2800" u="sng" dirty="0">
                <a:solidFill>
                  <a:srgbClr val="000000"/>
                </a:solidFill>
                <a:latin typeface="Cambria" panose="02040503050406030204" pitchFamily="18" charset="0"/>
              </a:rPr>
              <a:t>function parameters</a:t>
            </a:r>
            <a:r>
              <a:rPr lang="tr-TR" altLang="en-US" sz="2800" u="sng" dirty="0">
                <a:solidFill>
                  <a:srgbClr val="000000"/>
                </a:solidFill>
                <a:latin typeface="Cambria" panose="02040503050406030204" pitchFamily="18" charset="0"/>
              </a:rPr>
              <a:t>;</a:t>
            </a:r>
            <a:endParaRPr lang="tr-TR" altLang="en-US" sz="280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lvl="1" algn="just">
              <a:lnSpc>
                <a:spcPct val="90000"/>
              </a:lnSpc>
            </a:pP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two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with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pass-by-value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parameter passing </a:t>
            </a:r>
            <a:endParaRPr lang="tr-TR" altLang="en-US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lvl="1" algn="just">
              <a:lnSpc>
                <a:spcPct val="90000"/>
              </a:lnSpc>
            </a:pP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and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four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with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pass-by-reference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parameter passing. </a:t>
            </a:r>
          </a:p>
          <a:p>
            <a:pPr algn="just">
              <a:lnSpc>
                <a:spcPct val="90000"/>
              </a:lnSpc>
            </a:pP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How do you choose one of the six possibilities? Let the </a:t>
            </a:r>
            <a:r>
              <a:rPr lang="en-US" altLang="en-US" sz="2800" dirty="0">
                <a:solidFill>
                  <a:srgbClr val="0000FF"/>
                </a:solidFill>
                <a:latin typeface="Cambria" panose="02040503050406030204" pitchFamily="18" charset="0"/>
              </a:rPr>
              <a:t>principle of least privilege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 be your guide</a:t>
            </a:r>
            <a:r>
              <a:rPr lang="tr-TR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:</a:t>
            </a:r>
            <a:endParaRPr lang="en-US" altLang="en-US" sz="280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lvl="1" algn="just">
              <a:lnSpc>
                <a:spcPct val="90000"/>
              </a:lnSpc>
            </a:pP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Always award a function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enough access to the data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in its parameters to accomplish its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specified task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, but absolutely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no more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.</a:t>
            </a:r>
          </a:p>
          <a:p>
            <a:pPr algn="just" eaLnBrk="1" hangingPunct="1"/>
            <a:endParaRPr lang="en-US" altLang="en-US" dirty="0">
              <a:solidFill>
                <a:srgbClr val="000000"/>
              </a:solidFill>
              <a:latin typeface="Cambria" panose="02040503050406030204" pitchFamily="18" charset="0"/>
            </a:endParaRPr>
          </a:p>
        </p:txBody>
      </p:sp>
      <p:pic>
        <p:nvPicPr>
          <p:cNvPr id="5" name="Picture 1" descr="chtp8_07_Page_24">
            <a:extLst>
              <a:ext uri="{FF2B5EF4-FFF2-40B4-BE49-F238E27FC236}">
                <a16:creationId xmlns:a16="http://schemas.microsoft.com/office/drawing/2014/main" xmlns="" id="{399895BB-3B50-4DB8-8F87-A0497CA631C0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7" t="6666" r="6208" b="77778"/>
          <a:stretch/>
        </p:blipFill>
        <p:spPr>
          <a:xfrm>
            <a:off x="4038600" y="6032352"/>
            <a:ext cx="4750123" cy="64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922199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32824"/>
            <a:ext cx="8229600" cy="715962"/>
          </a:xfrm>
        </p:spPr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Calibri" panose="020F0502020204030204" pitchFamily="34" charset="0"/>
              </a:rPr>
              <a:t>7.5  </a:t>
            </a:r>
            <a:r>
              <a:rPr lang="en-US" dirty="0">
                <a:solidFill>
                  <a:srgbClr val="3380E6"/>
                </a:solidFill>
                <a:latin typeface="Calibri" panose="020F0502020204030204" pitchFamily="34" charset="0"/>
              </a:rPr>
              <a:t>Using the </a:t>
            </a:r>
            <a:r>
              <a:rPr lang="en-US" dirty="0" err="1">
                <a:solidFill>
                  <a:srgbClr val="3380E6"/>
                </a:solidFill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3380E6"/>
                </a:solidFill>
                <a:latin typeface="Calibri" panose="020F0502020204030204" pitchFamily="34" charset="0"/>
              </a:rPr>
              <a:t> Qualifier with Pointers (Cont.)</a:t>
            </a:r>
          </a:p>
        </p:txBody>
      </p:sp>
      <p:sp>
        <p:nvSpPr>
          <p:cNvPr id="54275" name="Text Placeholder 2"/>
          <p:cNvSpPr>
            <a:spLocks noGrp="1"/>
          </p:cNvSpPr>
          <p:nvPr>
            <p:ph type="body" idx="1"/>
          </p:nvPr>
        </p:nvSpPr>
        <p:spPr>
          <a:xfrm>
            <a:off x="152400" y="1001929"/>
            <a:ext cx="8915400" cy="5065963"/>
          </a:xfrm>
        </p:spPr>
        <p:txBody>
          <a:bodyPr>
            <a:normAutofit/>
          </a:bodyPr>
          <a:lstStyle/>
          <a:p>
            <a:pPr algn="just" eaLnBrk="1" hangingPunct="1">
              <a:lnSpc>
                <a:spcPct val="90000"/>
              </a:lnSpc>
            </a:pP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In Chapter 5, we explained that </a:t>
            </a:r>
            <a:r>
              <a:rPr lang="en-US" altLang="en-US" sz="2800" i="1" u="sng" dirty="0">
                <a:solidFill>
                  <a:srgbClr val="000000"/>
                </a:solidFill>
                <a:latin typeface="Cambria" panose="02040503050406030204" pitchFamily="18" charset="0"/>
              </a:rPr>
              <a:t>all function calls</a:t>
            </a:r>
            <a:r>
              <a:rPr lang="en-US" altLang="en-US" sz="2800" i="1" dirty="0">
                <a:solidFill>
                  <a:srgbClr val="000000"/>
                </a:solidFill>
                <a:latin typeface="Cambria" panose="02040503050406030204" pitchFamily="18" charset="0"/>
              </a:rPr>
              <a:t> in C are </a:t>
            </a:r>
            <a:r>
              <a:rPr lang="en-US" altLang="en-US" sz="2800" i="1" u="sng" dirty="0">
                <a:solidFill>
                  <a:srgbClr val="000000"/>
                </a:solidFill>
                <a:latin typeface="Cambria" panose="02040503050406030204" pitchFamily="18" charset="0"/>
              </a:rPr>
              <a:t>pass-by-value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—</a:t>
            </a:r>
            <a:endParaRPr lang="tr-TR" altLang="en-US" sz="280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lvl="1" algn="just">
              <a:lnSpc>
                <a:spcPct val="90000"/>
              </a:lnSpc>
            </a:pP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a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copy of the argument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in the function call is made and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passed to the function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 eaLnBrk="1" hangingPunct="1">
              <a:lnSpc>
                <a:spcPct val="90000"/>
              </a:lnSpc>
            </a:pP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If the </a:t>
            </a:r>
            <a:r>
              <a:rPr lang="en-US" altLang="en-US" sz="2800" u="sng" dirty="0">
                <a:solidFill>
                  <a:srgbClr val="000000"/>
                </a:solidFill>
                <a:latin typeface="Cambria" panose="02040503050406030204" pitchFamily="18" charset="0"/>
              </a:rPr>
              <a:t>copy is modified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 in the function, the </a:t>
            </a:r>
            <a:r>
              <a:rPr lang="en-US" altLang="en-US" sz="2800" u="sng" dirty="0">
                <a:solidFill>
                  <a:srgbClr val="000000"/>
                </a:solidFill>
                <a:latin typeface="Cambria" panose="02040503050406030204" pitchFamily="18" charset="0"/>
              </a:rPr>
              <a:t>original value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 in the caller </a:t>
            </a:r>
            <a:r>
              <a:rPr lang="en-US" altLang="en-US" sz="2800" u="sng" dirty="0">
                <a:solidFill>
                  <a:srgbClr val="000000"/>
                </a:solidFill>
                <a:latin typeface="Cambria" panose="02040503050406030204" pitchFamily="18" charset="0"/>
              </a:rPr>
              <a:t>does not change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 eaLnBrk="1" hangingPunct="1">
              <a:lnSpc>
                <a:spcPct val="90000"/>
              </a:lnSpc>
            </a:pP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In many cases, a </a:t>
            </a:r>
            <a:r>
              <a:rPr lang="en-US" altLang="en-US" sz="2800" u="sng" dirty="0">
                <a:solidFill>
                  <a:srgbClr val="000000"/>
                </a:solidFill>
                <a:latin typeface="Cambria" panose="02040503050406030204" pitchFamily="18" charset="0"/>
              </a:rPr>
              <a:t>value passed to a function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 is </a:t>
            </a:r>
            <a:r>
              <a:rPr lang="en-US" altLang="en-US" sz="2800" u="sng" dirty="0">
                <a:solidFill>
                  <a:srgbClr val="000000"/>
                </a:solidFill>
                <a:latin typeface="Cambria" panose="02040503050406030204" pitchFamily="18" charset="0"/>
              </a:rPr>
              <a:t>modified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 so the function can accomplish its task. </a:t>
            </a:r>
          </a:p>
          <a:p>
            <a:pPr algn="just" eaLnBrk="1" hangingPunct="1">
              <a:lnSpc>
                <a:spcPct val="90000"/>
              </a:lnSpc>
            </a:pP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However, in some instances, the </a:t>
            </a:r>
            <a:r>
              <a:rPr lang="en-US" altLang="en-US" sz="2800" b="1" u="sng" dirty="0">
                <a:solidFill>
                  <a:srgbClr val="000000"/>
                </a:solidFill>
                <a:latin typeface="Cambria" panose="02040503050406030204" pitchFamily="18" charset="0"/>
              </a:rPr>
              <a:t>value</a:t>
            </a:r>
            <a:r>
              <a:rPr lang="en-US" altLang="en-US" sz="2800" u="sng" dirty="0">
                <a:solidFill>
                  <a:srgbClr val="000000"/>
                </a:solidFill>
                <a:latin typeface="Cambria" panose="02040503050406030204" pitchFamily="18" charset="0"/>
              </a:rPr>
              <a:t> should </a:t>
            </a:r>
            <a:r>
              <a:rPr lang="en-US" altLang="en-US" sz="2800" b="1" i="1" u="sng" dirty="0">
                <a:solidFill>
                  <a:srgbClr val="000000"/>
                </a:solidFill>
                <a:latin typeface="Cambria" panose="02040503050406030204" pitchFamily="18" charset="0"/>
              </a:rPr>
              <a:t>not</a:t>
            </a:r>
            <a:r>
              <a:rPr lang="en-US" altLang="en-US" sz="2800" b="1" u="sng" dirty="0">
                <a:solidFill>
                  <a:srgbClr val="000000"/>
                </a:solidFill>
                <a:latin typeface="Cambria" panose="02040503050406030204" pitchFamily="18" charset="0"/>
              </a:rPr>
              <a:t> be altered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 in the </a:t>
            </a:r>
            <a:r>
              <a:rPr lang="en-US" altLang="en-US" sz="2800" u="sng" dirty="0">
                <a:solidFill>
                  <a:srgbClr val="000000"/>
                </a:solidFill>
                <a:latin typeface="Cambria" panose="02040503050406030204" pitchFamily="18" charset="0"/>
              </a:rPr>
              <a:t>called function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, </a:t>
            </a:r>
            <a:r>
              <a:rPr lang="en-US" altLang="en-US" sz="2800" u="sng" dirty="0">
                <a:solidFill>
                  <a:srgbClr val="000000"/>
                </a:solidFill>
                <a:latin typeface="Cambria" panose="02040503050406030204" pitchFamily="18" charset="0"/>
              </a:rPr>
              <a:t>even though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 it manipulates </a:t>
            </a:r>
            <a:r>
              <a:rPr lang="en-US" altLang="en-US" sz="2800" u="sng" dirty="0">
                <a:solidFill>
                  <a:srgbClr val="000000"/>
                </a:solidFill>
                <a:latin typeface="Cambria" panose="02040503050406030204" pitchFamily="18" charset="0"/>
              </a:rPr>
              <a:t>only a </a:t>
            </a:r>
            <a:r>
              <a:rPr lang="en-US" altLang="en-US" sz="2800" i="1" u="sng" dirty="0">
                <a:solidFill>
                  <a:srgbClr val="000000"/>
                </a:solidFill>
                <a:latin typeface="Cambria" panose="02040503050406030204" pitchFamily="18" charset="0"/>
              </a:rPr>
              <a:t>copy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 of the original value. </a:t>
            </a:r>
          </a:p>
        </p:txBody>
      </p:sp>
      <p:sp>
        <p:nvSpPr>
          <p:cNvPr id="52228" name="Footer Placeholder 3"/>
          <p:cNvSpPr>
            <a:spLocks noGrp="1"/>
          </p:cNvSpPr>
          <p:nvPr>
            <p:ph type="ftr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/>
              <a:t>© 2016 Pearson Education, Ltd.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6600801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36523"/>
            <a:ext cx="8229600" cy="542137"/>
          </a:xfrm>
        </p:spPr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Calibri" panose="020F0502020204030204" pitchFamily="34" charset="0"/>
              </a:rPr>
              <a:t>7.5  </a:t>
            </a:r>
            <a:r>
              <a:rPr lang="en-US" dirty="0">
                <a:solidFill>
                  <a:srgbClr val="3380E6"/>
                </a:solidFill>
                <a:latin typeface="Calibri" panose="020F0502020204030204" pitchFamily="34" charset="0"/>
              </a:rPr>
              <a:t>Using the </a:t>
            </a:r>
            <a:r>
              <a:rPr lang="en-US" dirty="0" err="1">
                <a:solidFill>
                  <a:srgbClr val="3380E6"/>
                </a:solidFill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3380E6"/>
                </a:solidFill>
                <a:latin typeface="Calibri" panose="020F0502020204030204" pitchFamily="34" charset="0"/>
              </a:rPr>
              <a:t> Qualifier with Pointers (Cont.)</a:t>
            </a:r>
          </a:p>
        </p:txBody>
      </p:sp>
      <p:sp>
        <p:nvSpPr>
          <p:cNvPr id="55299" name="Text Placeholder 2"/>
          <p:cNvSpPr>
            <a:spLocks noGrp="1"/>
          </p:cNvSpPr>
          <p:nvPr>
            <p:ph type="body" idx="1"/>
          </p:nvPr>
        </p:nvSpPr>
        <p:spPr>
          <a:xfrm>
            <a:off x="76200" y="678660"/>
            <a:ext cx="8991600" cy="4994940"/>
          </a:xfrm>
        </p:spPr>
        <p:txBody>
          <a:bodyPr>
            <a:normAutofit fontScale="92500" lnSpcReduction="10000"/>
          </a:bodyPr>
          <a:lstStyle/>
          <a:p>
            <a:pPr algn="just"/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Consider a function that takes a </a:t>
            </a:r>
            <a:r>
              <a:rPr lang="en-US" altLang="en-US" sz="2800" u="sng" dirty="0">
                <a:solidFill>
                  <a:srgbClr val="000000"/>
                </a:solidFill>
                <a:latin typeface="Cambria" panose="02040503050406030204" pitchFamily="18" charset="0"/>
              </a:rPr>
              <a:t>one-dimensional array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 and </a:t>
            </a:r>
            <a:r>
              <a:rPr lang="en-US" altLang="en-US" sz="2800" u="sng" dirty="0">
                <a:solidFill>
                  <a:srgbClr val="000000"/>
                </a:solidFill>
                <a:latin typeface="Cambria" panose="02040503050406030204" pitchFamily="18" charset="0"/>
              </a:rPr>
              <a:t>its size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 as </a:t>
            </a:r>
            <a:r>
              <a:rPr lang="en-US" altLang="en-US" sz="2800" u="sng" dirty="0">
                <a:solidFill>
                  <a:srgbClr val="000000"/>
                </a:solidFill>
                <a:latin typeface="Cambria" panose="02040503050406030204" pitchFamily="18" charset="0"/>
              </a:rPr>
              <a:t>arguments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 and prints the array. </a:t>
            </a:r>
            <a:endParaRPr lang="tr-TR" altLang="en-US" sz="280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algn="just" eaLnBrk="1" hangingPunct="1"/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Such a function should </a:t>
            </a:r>
            <a:r>
              <a:rPr lang="en-US" altLang="en-US" sz="2800" u="sng" dirty="0">
                <a:solidFill>
                  <a:srgbClr val="000000"/>
                </a:solidFill>
                <a:latin typeface="Cambria" panose="02040503050406030204" pitchFamily="18" charset="0"/>
              </a:rPr>
              <a:t>loop through the array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 and </a:t>
            </a:r>
            <a:r>
              <a:rPr lang="en-US" altLang="en-US" sz="2800" u="sng" dirty="0">
                <a:solidFill>
                  <a:srgbClr val="000000"/>
                </a:solidFill>
                <a:latin typeface="Cambria" panose="02040503050406030204" pitchFamily="18" charset="0"/>
              </a:rPr>
              <a:t>output each array element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 individually. </a:t>
            </a:r>
          </a:p>
          <a:p>
            <a:pPr algn="just" eaLnBrk="1" hangingPunct="1"/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The </a:t>
            </a:r>
            <a:r>
              <a:rPr lang="en-US" altLang="en-US" sz="2800" u="sng" dirty="0">
                <a:solidFill>
                  <a:srgbClr val="000000"/>
                </a:solidFill>
                <a:latin typeface="Cambria" panose="02040503050406030204" pitchFamily="18" charset="0"/>
              </a:rPr>
              <a:t>size of the array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 is used in the function body to determine the </a:t>
            </a:r>
            <a:r>
              <a:rPr lang="en-US" altLang="en-US" sz="2800" u="sng" dirty="0">
                <a:solidFill>
                  <a:srgbClr val="000000"/>
                </a:solidFill>
                <a:latin typeface="Cambria" panose="02040503050406030204" pitchFamily="18" charset="0"/>
              </a:rPr>
              <a:t>high index of the array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, so the </a:t>
            </a:r>
            <a:r>
              <a:rPr lang="en-US" altLang="en-US" sz="2800" u="sng" dirty="0">
                <a:solidFill>
                  <a:srgbClr val="000000"/>
                </a:solidFill>
                <a:latin typeface="Cambria" panose="02040503050406030204" pitchFamily="18" charset="0"/>
              </a:rPr>
              <a:t>loop can terminate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 when the printing is completed. </a:t>
            </a:r>
          </a:p>
          <a:p>
            <a:pPr algn="just" eaLnBrk="1" hangingPunct="1"/>
            <a:r>
              <a:rPr lang="en-US" altLang="en-US" sz="2800" b="1" u="sng" dirty="0">
                <a:solidFill>
                  <a:srgbClr val="000000"/>
                </a:solidFill>
                <a:latin typeface="Cambria" panose="02040503050406030204" pitchFamily="18" charset="0"/>
              </a:rPr>
              <a:t>Neither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 the </a:t>
            </a:r>
            <a:r>
              <a:rPr lang="en-US" altLang="en-US" sz="2800" u="sng" dirty="0">
                <a:solidFill>
                  <a:srgbClr val="000000"/>
                </a:solidFill>
                <a:latin typeface="Cambria" panose="02040503050406030204" pitchFamily="18" charset="0"/>
              </a:rPr>
              <a:t>size of the array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2800" b="1" u="sng" dirty="0">
                <a:solidFill>
                  <a:srgbClr val="000000"/>
                </a:solidFill>
                <a:latin typeface="Cambria" panose="02040503050406030204" pitchFamily="18" charset="0"/>
              </a:rPr>
              <a:t>nor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2800" u="sng" dirty="0">
                <a:solidFill>
                  <a:srgbClr val="000000"/>
                </a:solidFill>
                <a:latin typeface="Cambria" panose="02040503050406030204" pitchFamily="18" charset="0"/>
              </a:rPr>
              <a:t>its contents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 should </a:t>
            </a:r>
            <a:r>
              <a:rPr lang="en-US" altLang="en-US" sz="2800" u="sng" dirty="0">
                <a:solidFill>
                  <a:srgbClr val="000000"/>
                </a:solidFill>
                <a:latin typeface="Cambria" panose="02040503050406030204" pitchFamily="18" charset="0"/>
              </a:rPr>
              <a:t>change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 in the function body. </a:t>
            </a:r>
            <a:endParaRPr lang="tr-TR" altLang="en-US" sz="280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algn="just"/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If an </a:t>
            </a:r>
            <a:r>
              <a:rPr lang="en-US" altLang="en-US" sz="2800" u="sng" dirty="0">
                <a:solidFill>
                  <a:srgbClr val="000000"/>
                </a:solidFill>
                <a:latin typeface="Cambria" panose="02040503050406030204" pitchFamily="18" charset="0"/>
              </a:rPr>
              <a:t>attempt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 is made to </a:t>
            </a:r>
            <a:r>
              <a:rPr lang="en-US" altLang="en-US" sz="2800" u="sng" dirty="0">
                <a:solidFill>
                  <a:srgbClr val="000000"/>
                </a:solidFill>
                <a:latin typeface="Cambria" panose="02040503050406030204" pitchFamily="18" charset="0"/>
              </a:rPr>
              <a:t>modify a value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 that’s </a:t>
            </a:r>
            <a:r>
              <a:rPr lang="en-US" altLang="en-US" sz="2800" u="sng" dirty="0">
                <a:solidFill>
                  <a:srgbClr val="000000"/>
                </a:solidFill>
                <a:latin typeface="Cambria" panose="02040503050406030204" pitchFamily="18" charset="0"/>
              </a:rPr>
              <a:t>declared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const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, the </a:t>
            </a:r>
            <a:r>
              <a:rPr lang="en-US" altLang="en-US" sz="2800" u="sng" dirty="0">
                <a:solidFill>
                  <a:srgbClr val="000000"/>
                </a:solidFill>
                <a:latin typeface="Cambria" panose="02040503050406030204" pitchFamily="18" charset="0"/>
              </a:rPr>
              <a:t>compiler catches it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 and issues either a </a:t>
            </a:r>
            <a:r>
              <a:rPr lang="en-US" altLang="en-US" sz="2800" u="sng" dirty="0">
                <a:solidFill>
                  <a:srgbClr val="000000"/>
                </a:solidFill>
                <a:latin typeface="Cambria" panose="02040503050406030204" pitchFamily="18" charset="0"/>
              </a:rPr>
              <a:t>warning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 or </a:t>
            </a:r>
            <a:r>
              <a:rPr lang="en-US" altLang="en-US" sz="2800" u="sng" dirty="0">
                <a:solidFill>
                  <a:srgbClr val="000000"/>
                </a:solidFill>
                <a:latin typeface="Cambria" panose="02040503050406030204" pitchFamily="18" charset="0"/>
              </a:rPr>
              <a:t>an error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, depending on the particular compiler.</a:t>
            </a:r>
          </a:p>
          <a:p>
            <a:pPr algn="just" eaLnBrk="1" hangingPunct="1"/>
            <a:endParaRPr lang="en-US" altLang="en-US" dirty="0">
              <a:solidFill>
                <a:srgbClr val="000000"/>
              </a:solidFill>
              <a:latin typeface="Cambria" panose="02040503050406030204" pitchFamily="18" charset="0"/>
            </a:endParaRPr>
          </a:p>
        </p:txBody>
      </p:sp>
      <p:pic>
        <p:nvPicPr>
          <p:cNvPr id="5" name="Picture 1" descr="chtp8_07_Page_25">
            <a:extLst>
              <a:ext uri="{FF2B5EF4-FFF2-40B4-BE49-F238E27FC236}">
                <a16:creationId xmlns:a16="http://schemas.microsoft.com/office/drawing/2014/main" xmlns="" id="{86AB7090-D4D9-41F1-A072-5C9B223B1BFC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6" t="6666" r="6208" b="81112"/>
          <a:stretch/>
        </p:blipFill>
        <p:spPr>
          <a:xfrm>
            <a:off x="152400" y="6323268"/>
            <a:ext cx="4719273" cy="50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1" descr="chtp8_07_Page_26">
            <a:extLst>
              <a:ext uri="{FF2B5EF4-FFF2-40B4-BE49-F238E27FC236}">
                <a16:creationId xmlns:a16="http://schemas.microsoft.com/office/drawing/2014/main" xmlns="" id="{7C7B2590-949D-4C77-98BC-1CF58875EB63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3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24" t="6666" r="6207" b="71112"/>
          <a:stretch/>
        </p:blipFill>
        <p:spPr>
          <a:xfrm>
            <a:off x="4280143" y="5334000"/>
            <a:ext cx="4773601" cy="936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383862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36523"/>
            <a:ext cx="8229600" cy="487362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Calibri" panose="020F0502020204030204" pitchFamily="34" charset="0"/>
              </a:rPr>
              <a:t>7.5  </a:t>
            </a:r>
            <a:r>
              <a:rPr lang="en-US" dirty="0">
                <a:solidFill>
                  <a:srgbClr val="3380E6"/>
                </a:solidFill>
                <a:latin typeface="Calibri" panose="020F0502020204030204" pitchFamily="34" charset="0"/>
              </a:rPr>
              <a:t>Using the </a:t>
            </a:r>
            <a:r>
              <a:rPr lang="en-US" dirty="0" err="1">
                <a:solidFill>
                  <a:srgbClr val="3380E6"/>
                </a:solidFill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3380E6"/>
                </a:solidFill>
                <a:latin typeface="Calibri" panose="020F0502020204030204" pitchFamily="34" charset="0"/>
              </a:rPr>
              <a:t> Qualifier with Pointers (Cont.)</a:t>
            </a:r>
          </a:p>
        </p:txBody>
      </p:sp>
      <p:sp>
        <p:nvSpPr>
          <p:cNvPr id="59395" name="Text Placeholder 2"/>
          <p:cNvSpPr>
            <a:spLocks noGrp="1"/>
          </p:cNvSpPr>
          <p:nvPr>
            <p:ph type="body" idx="1"/>
          </p:nvPr>
        </p:nvSpPr>
        <p:spPr>
          <a:xfrm>
            <a:off x="152400" y="762000"/>
            <a:ext cx="8915400" cy="5867400"/>
          </a:xfrm>
        </p:spPr>
        <p:txBody>
          <a:bodyPr>
            <a:normAutofit/>
          </a:bodyPr>
          <a:lstStyle/>
          <a:p>
            <a:pPr algn="just" eaLnBrk="1" hangingPunct="1"/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There are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four ways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to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pass a </a:t>
            </a:r>
            <a:r>
              <a:rPr lang="en-US" altLang="en-US" b="1" u="sng" dirty="0">
                <a:solidFill>
                  <a:srgbClr val="000000"/>
                </a:solidFill>
                <a:latin typeface="Cambria" panose="02040503050406030204" pitchFamily="18" charset="0"/>
              </a:rPr>
              <a:t>pointer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to a function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: </a:t>
            </a:r>
            <a:endParaRPr lang="tr-TR" altLang="en-US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lvl="1" algn="just"/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a</a:t>
            </a:r>
            <a:r>
              <a:rPr lang="en-US" altLang="en-US" dirty="0">
                <a:solidFill>
                  <a:srgbClr val="0000FF"/>
                </a:solidFill>
                <a:latin typeface="Cambria" panose="02040503050406030204" pitchFamily="18" charset="0"/>
              </a:rPr>
              <a:t> </a:t>
            </a:r>
            <a:r>
              <a:rPr lang="en-US" altLang="en-US" u="sng" dirty="0">
                <a:solidFill>
                  <a:srgbClr val="0000FF"/>
                </a:solidFill>
                <a:latin typeface="Cambria" panose="02040503050406030204" pitchFamily="18" charset="0"/>
              </a:rPr>
              <a:t>non-constant pointer</a:t>
            </a:r>
            <a:r>
              <a:rPr lang="en-US" altLang="en-US" dirty="0">
                <a:solidFill>
                  <a:srgbClr val="0000FF"/>
                </a:solidFill>
                <a:latin typeface="Cambria" panose="02040503050406030204" pitchFamily="18" charset="0"/>
              </a:rPr>
              <a:t> to </a:t>
            </a:r>
            <a:r>
              <a:rPr lang="en-US" altLang="en-US" u="sng" dirty="0">
                <a:solidFill>
                  <a:srgbClr val="0000FF"/>
                </a:solidFill>
                <a:latin typeface="Cambria" panose="02040503050406030204" pitchFamily="18" charset="0"/>
              </a:rPr>
              <a:t>non-constant data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, </a:t>
            </a:r>
            <a:endParaRPr lang="tr-TR" altLang="en-US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lvl="1" algn="just"/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a</a:t>
            </a:r>
            <a:r>
              <a:rPr lang="en-US" altLang="en-US" dirty="0">
                <a:solidFill>
                  <a:srgbClr val="0000FF"/>
                </a:solidFill>
                <a:latin typeface="Cambria" panose="02040503050406030204" pitchFamily="18" charset="0"/>
              </a:rPr>
              <a:t> </a:t>
            </a:r>
            <a:r>
              <a:rPr lang="en-US" altLang="en-US" u="sng" dirty="0">
                <a:solidFill>
                  <a:srgbClr val="0000FF"/>
                </a:solidFill>
                <a:latin typeface="Cambria" panose="02040503050406030204" pitchFamily="18" charset="0"/>
              </a:rPr>
              <a:t>constant pointer</a:t>
            </a:r>
            <a:r>
              <a:rPr lang="en-US" altLang="en-US" dirty="0">
                <a:solidFill>
                  <a:srgbClr val="0000FF"/>
                </a:solidFill>
                <a:latin typeface="Cambria" panose="02040503050406030204" pitchFamily="18" charset="0"/>
              </a:rPr>
              <a:t> to </a:t>
            </a:r>
            <a:r>
              <a:rPr lang="en-US" altLang="en-US" u="sng" dirty="0">
                <a:solidFill>
                  <a:srgbClr val="0000FF"/>
                </a:solidFill>
                <a:latin typeface="Cambria" panose="02040503050406030204" pitchFamily="18" charset="0"/>
              </a:rPr>
              <a:t>nonconstant data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, </a:t>
            </a:r>
            <a:endParaRPr lang="tr-TR" altLang="en-US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lvl="1" algn="just"/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a</a:t>
            </a:r>
            <a:r>
              <a:rPr lang="en-US" altLang="en-US" dirty="0">
                <a:solidFill>
                  <a:srgbClr val="0000FF"/>
                </a:solidFill>
                <a:latin typeface="Cambria" panose="02040503050406030204" pitchFamily="18" charset="0"/>
              </a:rPr>
              <a:t> </a:t>
            </a:r>
            <a:r>
              <a:rPr lang="en-US" altLang="en-US" u="sng" dirty="0">
                <a:solidFill>
                  <a:srgbClr val="0000FF"/>
                </a:solidFill>
                <a:latin typeface="Cambria" panose="02040503050406030204" pitchFamily="18" charset="0"/>
              </a:rPr>
              <a:t>non-constant pointer</a:t>
            </a:r>
            <a:r>
              <a:rPr lang="en-US" altLang="en-US" dirty="0">
                <a:solidFill>
                  <a:srgbClr val="0000FF"/>
                </a:solidFill>
                <a:latin typeface="Cambria" panose="02040503050406030204" pitchFamily="18" charset="0"/>
              </a:rPr>
              <a:t> to </a:t>
            </a:r>
            <a:r>
              <a:rPr lang="en-US" altLang="en-US" u="sng" dirty="0">
                <a:solidFill>
                  <a:srgbClr val="0000FF"/>
                </a:solidFill>
                <a:latin typeface="Cambria" panose="02040503050406030204" pitchFamily="18" charset="0"/>
              </a:rPr>
              <a:t>constant data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, </a:t>
            </a:r>
            <a:endParaRPr lang="tr-TR" altLang="en-US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lvl="1" algn="just"/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and a</a:t>
            </a:r>
            <a:r>
              <a:rPr lang="en-US" altLang="en-US" dirty="0">
                <a:solidFill>
                  <a:srgbClr val="0000FF"/>
                </a:solidFill>
                <a:latin typeface="Cambria" panose="02040503050406030204" pitchFamily="18" charset="0"/>
              </a:rPr>
              <a:t> </a:t>
            </a:r>
            <a:r>
              <a:rPr lang="en-US" altLang="en-US" u="sng" dirty="0">
                <a:solidFill>
                  <a:srgbClr val="0000FF"/>
                </a:solidFill>
                <a:latin typeface="Cambria" panose="02040503050406030204" pitchFamily="18" charset="0"/>
              </a:rPr>
              <a:t>constant pointer</a:t>
            </a:r>
            <a:r>
              <a:rPr lang="en-US" altLang="en-US" dirty="0">
                <a:solidFill>
                  <a:srgbClr val="0000FF"/>
                </a:solidFill>
                <a:latin typeface="Cambria" panose="02040503050406030204" pitchFamily="18" charset="0"/>
              </a:rPr>
              <a:t> to </a:t>
            </a:r>
            <a:r>
              <a:rPr lang="en-US" altLang="en-US" u="sng" dirty="0">
                <a:solidFill>
                  <a:srgbClr val="0000FF"/>
                </a:solidFill>
                <a:latin typeface="Cambria" panose="02040503050406030204" pitchFamily="18" charset="0"/>
              </a:rPr>
              <a:t>constant data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 eaLnBrk="1" hangingPunct="1"/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Each of the four combinations provides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different access privileges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 eaLnBrk="1" hangingPunct="1"/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These are discussed in the next several examples.</a:t>
            </a:r>
          </a:p>
        </p:txBody>
      </p:sp>
      <p:sp>
        <p:nvSpPr>
          <p:cNvPr id="59396" name="Footer Placeholder 3"/>
          <p:cNvSpPr>
            <a:spLocks noGrp="1"/>
          </p:cNvSpPr>
          <p:nvPr>
            <p:ph type="ftr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/>
              <a:t>© 2016 Pearson Education, Ltd.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3884438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38003"/>
            <a:ext cx="8229600" cy="792162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2800" dirty="0">
                <a:solidFill>
                  <a:srgbClr val="24B5A1"/>
                </a:solidFill>
                <a:latin typeface="Calibri" panose="020F0502020204030204" pitchFamily="34" charset="0"/>
              </a:rPr>
              <a:t>7.5.1  </a:t>
            </a:r>
            <a:r>
              <a:rPr lang="en-US" sz="2800" dirty="0">
                <a:solidFill>
                  <a:srgbClr val="3380E6"/>
                </a:solidFill>
                <a:latin typeface="Calibri" panose="020F0502020204030204" pitchFamily="34" charset="0"/>
              </a:rPr>
              <a:t>Converting a String to Uppercase Using a Non-Constant Pointer to Non-Constant Data</a:t>
            </a:r>
          </a:p>
        </p:txBody>
      </p:sp>
      <p:sp>
        <p:nvSpPr>
          <p:cNvPr id="60419" name="Text Placeholder 2"/>
          <p:cNvSpPr>
            <a:spLocks noGrp="1"/>
          </p:cNvSpPr>
          <p:nvPr>
            <p:ph type="body" idx="1"/>
          </p:nvPr>
        </p:nvSpPr>
        <p:spPr>
          <a:xfrm>
            <a:off x="76200" y="1166018"/>
            <a:ext cx="8991600" cy="5310982"/>
          </a:xfrm>
        </p:spPr>
        <p:txBody>
          <a:bodyPr>
            <a:noAutofit/>
          </a:bodyPr>
          <a:lstStyle/>
          <a:p>
            <a:pPr algn="just" eaLnBrk="1" hangingPunct="1">
              <a:lnSpc>
                <a:spcPct val="90000"/>
              </a:lnSpc>
            </a:pP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The </a:t>
            </a:r>
            <a:r>
              <a:rPr lang="en-US" altLang="en-US" sz="2800" u="sng" dirty="0">
                <a:solidFill>
                  <a:srgbClr val="000000"/>
                </a:solidFill>
                <a:latin typeface="Cambria" panose="02040503050406030204" pitchFamily="18" charset="0"/>
              </a:rPr>
              <a:t>highest level of data access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 is </a:t>
            </a:r>
            <a:r>
              <a:rPr lang="en-US" altLang="en-US" sz="2800" u="sng" dirty="0">
                <a:solidFill>
                  <a:srgbClr val="000000"/>
                </a:solidFill>
                <a:latin typeface="Cambria" panose="02040503050406030204" pitchFamily="18" charset="0"/>
              </a:rPr>
              <a:t>granted by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 a </a:t>
            </a:r>
            <a:r>
              <a:rPr lang="en-US" altLang="en-US" sz="2800" b="1" u="sng" dirty="0">
                <a:solidFill>
                  <a:srgbClr val="000000"/>
                </a:solidFill>
                <a:latin typeface="Cambria" panose="02040503050406030204" pitchFamily="18" charset="0"/>
              </a:rPr>
              <a:t>non-constant pointer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 to </a:t>
            </a:r>
            <a:r>
              <a:rPr lang="en-US" altLang="en-US" sz="2800" b="1" u="sng" dirty="0">
                <a:solidFill>
                  <a:srgbClr val="000000"/>
                </a:solidFill>
                <a:latin typeface="Cambria" panose="02040503050406030204" pitchFamily="18" charset="0"/>
              </a:rPr>
              <a:t>non-constant data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 eaLnBrk="1" hangingPunct="1">
              <a:lnSpc>
                <a:spcPct val="90000"/>
              </a:lnSpc>
            </a:pP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In this case, </a:t>
            </a:r>
            <a:endParaRPr lang="tr-TR" altLang="en-US" sz="280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lvl="1" algn="just">
              <a:lnSpc>
                <a:spcPct val="90000"/>
              </a:lnSpc>
            </a:pP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the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data can be modified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through the dereferenced pointer, </a:t>
            </a:r>
            <a:endParaRPr lang="tr-TR" altLang="en-US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lvl="1" algn="just">
              <a:lnSpc>
                <a:spcPct val="90000"/>
              </a:lnSpc>
            </a:pP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and the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pointer can be modified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to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point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to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other data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items. </a:t>
            </a:r>
          </a:p>
          <a:p>
            <a:pPr algn="just" eaLnBrk="1" hangingPunct="1">
              <a:lnSpc>
                <a:spcPct val="90000"/>
              </a:lnSpc>
            </a:pP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A declaration for a non-constant pointer to non-constant data </a:t>
            </a:r>
            <a:r>
              <a:rPr lang="en-US" altLang="en-US" sz="2800" u="sng" dirty="0">
                <a:solidFill>
                  <a:srgbClr val="000000"/>
                </a:solidFill>
                <a:latin typeface="Cambria" panose="02040503050406030204" pitchFamily="18" charset="0"/>
              </a:rPr>
              <a:t>does not include </a:t>
            </a:r>
            <a:r>
              <a:rPr lang="en-US" altLang="en-US" sz="2800" u="sng" dirty="0">
                <a:solidFill>
                  <a:srgbClr val="000000"/>
                </a:solidFill>
                <a:latin typeface="Consolas" panose="020B0609020204030204" pitchFamily="49" charset="0"/>
              </a:rPr>
              <a:t>const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 eaLnBrk="1" hangingPunct="1">
              <a:lnSpc>
                <a:spcPct val="90000"/>
              </a:lnSpc>
            </a:pP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Such a pointer might be used to </a:t>
            </a:r>
            <a:r>
              <a:rPr lang="en-US" altLang="en-US" sz="2800" u="sng" dirty="0">
                <a:solidFill>
                  <a:srgbClr val="000000"/>
                </a:solidFill>
                <a:latin typeface="Cambria" panose="02040503050406030204" pitchFamily="18" charset="0"/>
              </a:rPr>
              <a:t>receive a string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 as an </a:t>
            </a:r>
            <a:r>
              <a:rPr lang="en-US" altLang="en-US" sz="2800" u="sng" dirty="0">
                <a:solidFill>
                  <a:srgbClr val="000000"/>
                </a:solidFill>
                <a:latin typeface="Cambria" panose="02040503050406030204" pitchFamily="18" charset="0"/>
              </a:rPr>
              <a:t>argument to a function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 that processes (and possibly </a:t>
            </a:r>
            <a:r>
              <a:rPr lang="en-US" altLang="en-US" sz="2800" u="sng" dirty="0">
                <a:solidFill>
                  <a:srgbClr val="000000"/>
                </a:solidFill>
                <a:latin typeface="Cambria" panose="02040503050406030204" pitchFamily="18" charset="0"/>
              </a:rPr>
              <a:t>modifies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) </a:t>
            </a:r>
            <a:r>
              <a:rPr lang="en-US" altLang="en-US" sz="2800" u="sng" dirty="0">
                <a:solidFill>
                  <a:srgbClr val="000000"/>
                </a:solidFill>
                <a:latin typeface="Cambria" panose="02040503050406030204" pitchFamily="18" charset="0"/>
              </a:rPr>
              <a:t>each character in the string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4867022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36523"/>
            <a:ext cx="8229600" cy="868362"/>
          </a:xfrm>
        </p:spPr>
        <p:txBody>
          <a:bodyPr>
            <a:no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2800" dirty="0">
                <a:solidFill>
                  <a:srgbClr val="24B5A1"/>
                </a:solidFill>
                <a:latin typeface="Calibri" panose="020F0502020204030204" pitchFamily="34" charset="0"/>
              </a:rPr>
              <a:t>7.5.1  </a:t>
            </a:r>
            <a:r>
              <a:rPr lang="en-US" sz="2800" dirty="0">
                <a:solidFill>
                  <a:srgbClr val="3380E6"/>
                </a:solidFill>
                <a:latin typeface="Calibri" panose="020F0502020204030204" pitchFamily="34" charset="0"/>
              </a:rPr>
              <a:t>Converting a String to Uppercase Using a Non-Constant Pointer to Non-Constant Data (Cont.)</a:t>
            </a:r>
          </a:p>
        </p:txBody>
      </p:sp>
      <p:sp>
        <p:nvSpPr>
          <p:cNvPr id="61443" name="Text Placeholder 2"/>
          <p:cNvSpPr>
            <a:spLocks noGrp="1"/>
          </p:cNvSpPr>
          <p:nvPr>
            <p:ph type="body" idx="1"/>
          </p:nvPr>
        </p:nvSpPr>
        <p:spPr>
          <a:xfrm>
            <a:off x="167196" y="1166018"/>
            <a:ext cx="8824404" cy="3939381"/>
          </a:xfrm>
        </p:spPr>
        <p:txBody>
          <a:bodyPr>
            <a:noAutofit/>
          </a:bodyPr>
          <a:lstStyle/>
          <a:p>
            <a:pPr algn="just" eaLnBrk="1" hangingPunct="1">
              <a:lnSpc>
                <a:spcPct val="90000"/>
              </a:lnSpc>
            </a:pPr>
            <a:r>
              <a:rPr lang="en-US" altLang="en-US" sz="2400" dirty="0">
                <a:solidFill>
                  <a:srgbClr val="000000"/>
                </a:solidFill>
                <a:latin typeface="Cambria" panose="02040503050406030204" pitchFamily="18" charset="0"/>
              </a:rPr>
              <a:t>Function </a:t>
            </a:r>
            <a:r>
              <a:rPr lang="en-US" altLang="en-US" sz="2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convertToUppercase</a:t>
            </a:r>
            <a:r>
              <a:rPr lang="en-US" altLang="en-US" sz="2400" dirty="0">
                <a:solidFill>
                  <a:srgbClr val="000000"/>
                </a:solidFill>
                <a:latin typeface="Cambria" panose="02040503050406030204" pitchFamily="18" charset="0"/>
              </a:rPr>
              <a:t> of Fig. 7.10 declares its </a:t>
            </a:r>
            <a:r>
              <a:rPr lang="en-US" altLang="en-US" sz="2400" u="sng" dirty="0">
                <a:solidFill>
                  <a:srgbClr val="000000"/>
                </a:solidFill>
                <a:latin typeface="Cambria" panose="02040503050406030204" pitchFamily="18" charset="0"/>
              </a:rPr>
              <a:t>parameter</a:t>
            </a:r>
            <a:r>
              <a:rPr lang="en-US" altLang="en-US" sz="2400" dirty="0">
                <a:solidFill>
                  <a:srgbClr val="000000"/>
                </a:solidFill>
                <a:latin typeface="Cambria" panose="02040503050406030204" pitchFamily="18" charset="0"/>
              </a:rPr>
              <a:t>, a </a:t>
            </a:r>
            <a:r>
              <a:rPr lang="en-US" altLang="en-US" sz="2400" i="1" u="sng" dirty="0">
                <a:solidFill>
                  <a:srgbClr val="000000"/>
                </a:solidFill>
                <a:latin typeface="Cambria" panose="02040503050406030204" pitchFamily="18" charset="0"/>
              </a:rPr>
              <a:t>non-constant pointer</a:t>
            </a:r>
            <a:r>
              <a:rPr lang="en-US" altLang="en-US" sz="2400" dirty="0">
                <a:solidFill>
                  <a:srgbClr val="000000"/>
                </a:solidFill>
                <a:latin typeface="Cambria" panose="02040503050406030204" pitchFamily="18" charset="0"/>
              </a:rPr>
              <a:t> to </a:t>
            </a:r>
            <a:r>
              <a:rPr lang="en-US" altLang="en-US" sz="2400" i="1" u="sng" dirty="0">
                <a:solidFill>
                  <a:srgbClr val="000000"/>
                </a:solidFill>
                <a:latin typeface="Cambria" panose="02040503050406030204" pitchFamily="18" charset="0"/>
              </a:rPr>
              <a:t>non-constant data</a:t>
            </a:r>
            <a:r>
              <a:rPr lang="en-US" altLang="en-US" sz="2400" dirty="0">
                <a:solidFill>
                  <a:srgbClr val="000000"/>
                </a:solidFill>
                <a:latin typeface="Cambria" panose="02040503050406030204" pitchFamily="18" charset="0"/>
              </a:rPr>
              <a:t> called </a:t>
            </a:r>
            <a:r>
              <a:rPr lang="en-US" altLang="en-US" sz="2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sPtr</a:t>
            </a:r>
            <a:r>
              <a:rPr lang="en-US" altLang="en-US" sz="2400" dirty="0">
                <a:solidFill>
                  <a:srgbClr val="000000"/>
                </a:solidFill>
                <a:latin typeface="Cambria" panose="02040503050406030204" pitchFamily="18" charset="0"/>
              </a:rPr>
              <a:t> (</a:t>
            </a:r>
            <a:r>
              <a:rPr lang="en-US" altLang="en-US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char</a:t>
            </a:r>
            <a:r>
              <a:rPr lang="en-US" altLang="en-US" sz="2400" b="1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*</a:t>
            </a:r>
            <a:r>
              <a:rPr lang="en-US" altLang="en-US" sz="2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sPtr</a:t>
            </a:r>
            <a:r>
              <a:rPr lang="en-US" altLang="en-US" sz="2400" dirty="0">
                <a:solidFill>
                  <a:srgbClr val="000000"/>
                </a:solidFill>
                <a:latin typeface="Cambria" panose="02040503050406030204" pitchFamily="18" charset="0"/>
              </a:rPr>
              <a:t>)</a:t>
            </a:r>
          </a:p>
          <a:p>
            <a:pPr algn="just" eaLnBrk="1" hangingPunct="1">
              <a:lnSpc>
                <a:spcPct val="90000"/>
              </a:lnSpc>
            </a:pPr>
            <a:r>
              <a:rPr lang="en-US" altLang="en-US" sz="2400" dirty="0">
                <a:solidFill>
                  <a:srgbClr val="000000"/>
                </a:solidFill>
                <a:latin typeface="Cambria" panose="02040503050406030204" pitchFamily="18" charset="0"/>
              </a:rPr>
              <a:t>The function </a:t>
            </a:r>
            <a:r>
              <a:rPr lang="en-US" altLang="en-US" sz="2400" u="sng" dirty="0">
                <a:solidFill>
                  <a:srgbClr val="000000"/>
                </a:solidFill>
                <a:latin typeface="Cambria" panose="02040503050406030204" pitchFamily="18" charset="0"/>
              </a:rPr>
              <a:t>processes the array </a:t>
            </a:r>
            <a:r>
              <a:rPr lang="en-US" altLang="en-US" sz="2400" u="sng" dirty="0">
                <a:solidFill>
                  <a:srgbClr val="000000"/>
                </a:solidFill>
                <a:latin typeface="Consolas" panose="020B0609020204030204" pitchFamily="49" charset="0"/>
              </a:rPr>
              <a:t>string</a:t>
            </a:r>
            <a:r>
              <a:rPr lang="en-US" altLang="en-US" sz="2400" dirty="0">
                <a:solidFill>
                  <a:srgbClr val="000000"/>
                </a:solidFill>
                <a:latin typeface="Cambria" panose="02040503050406030204" pitchFamily="18" charset="0"/>
              </a:rPr>
              <a:t> (</a:t>
            </a:r>
            <a:r>
              <a:rPr lang="en-US" altLang="en-US" sz="2400" u="sng" dirty="0">
                <a:solidFill>
                  <a:srgbClr val="000000"/>
                </a:solidFill>
                <a:latin typeface="Cambria" panose="02040503050406030204" pitchFamily="18" charset="0"/>
              </a:rPr>
              <a:t>pointed to by</a:t>
            </a:r>
            <a:r>
              <a:rPr lang="en-US" altLang="en-US" sz="2400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2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sPtr</a:t>
            </a:r>
            <a:r>
              <a:rPr lang="en-US" altLang="en-US" sz="2400" dirty="0">
                <a:solidFill>
                  <a:srgbClr val="000000"/>
                </a:solidFill>
                <a:latin typeface="Cambria" panose="02040503050406030204" pitchFamily="18" charset="0"/>
              </a:rPr>
              <a:t>) one character at a time. </a:t>
            </a:r>
          </a:p>
          <a:p>
            <a:pPr algn="just" eaLnBrk="1" hangingPunct="1">
              <a:lnSpc>
                <a:spcPct val="90000"/>
              </a:lnSpc>
            </a:pPr>
            <a:r>
              <a:rPr lang="en-US" altLang="en-US" sz="2400" u="sng" dirty="0">
                <a:solidFill>
                  <a:srgbClr val="000000"/>
                </a:solidFill>
                <a:latin typeface="Cambria" panose="02040503050406030204" pitchFamily="18" charset="0"/>
              </a:rPr>
              <a:t>C standard library function</a:t>
            </a:r>
            <a:r>
              <a:rPr lang="en-US" altLang="en-US" sz="2400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2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touper</a:t>
            </a:r>
            <a:r>
              <a:rPr lang="en-US" altLang="en-US" sz="2400" dirty="0">
                <a:solidFill>
                  <a:srgbClr val="000000"/>
                </a:solidFill>
                <a:latin typeface="Cambria" panose="02040503050406030204" pitchFamily="18" charset="0"/>
              </a:rPr>
              <a:t> from the </a:t>
            </a:r>
            <a:r>
              <a:rPr lang="en-US" altLang="en-US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altLang="en-US" sz="2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ctype.h</a:t>
            </a:r>
            <a:r>
              <a:rPr lang="en-US" altLang="en-US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en-US" altLang="en-US" sz="2400" dirty="0">
                <a:solidFill>
                  <a:srgbClr val="000000"/>
                </a:solidFill>
                <a:latin typeface="Cambria" panose="02040503050406030204" pitchFamily="18" charset="0"/>
              </a:rPr>
              <a:t> header </a:t>
            </a:r>
            <a:r>
              <a:rPr lang="tr-TR" altLang="en-US" sz="2400" dirty="0">
                <a:solidFill>
                  <a:srgbClr val="000000"/>
                </a:solidFill>
                <a:latin typeface="Cambria" panose="02040503050406030204" pitchFamily="18" charset="0"/>
              </a:rPr>
              <a:t>file </a:t>
            </a:r>
            <a:r>
              <a:rPr lang="en-US" altLang="en-US" sz="2400" dirty="0">
                <a:solidFill>
                  <a:srgbClr val="000000"/>
                </a:solidFill>
                <a:latin typeface="Cambria" panose="02040503050406030204" pitchFamily="18" charset="0"/>
              </a:rPr>
              <a:t>is called</a:t>
            </a:r>
            <a:r>
              <a:rPr lang="tr-TR" altLang="en-US" sz="2400" dirty="0">
                <a:solidFill>
                  <a:srgbClr val="000000"/>
                </a:solidFill>
                <a:latin typeface="Cambria" panose="02040503050406030204" pitchFamily="18" charset="0"/>
              </a:rPr>
              <a:t>;</a:t>
            </a:r>
          </a:p>
          <a:p>
            <a:pPr lvl="1" algn="just">
              <a:lnSpc>
                <a:spcPct val="90000"/>
              </a:lnSpc>
            </a:pPr>
            <a:r>
              <a:rPr lang="en-US" altLang="en-US" sz="2400" dirty="0">
                <a:solidFill>
                  <a:srgbClr val="000000"/>
                </a:solidFill>
                <a:latin typeface="Cambria" panose="02040503050406030204" pitchFamily="18" charset="0"/>
              </a:rPr>
              <a:t>to </a:t>
            </a:r>
            <a:r>
              <a:rPr lang="en-US" altLang="en-US" sz="2400" u="sng" dirty="0">
                <a:solidFill>
                  <a:srgbClr val="000000"/>
                </a:solidFill>
                <a:latin typeface="Cambria" panose="02040503050406030204" pitchFamily="18" charset="0"/>
              </a:rPr>
              <a:t>convert each character</a:t>
            </a:r>
            <a:r>
              <a:rPr lang="en-US" altLang="en-US" sz="2400" dirty="0">
                <a:solidFill>
                  <a:srgbClr val="000000"/>
                </a:solidFill>
                <a:latin typeface="Cambria" panose="02040503050406030204" pitchFamily="18" charset="0"/>
              </a:rPr>
              <a:t> to its corresponding </a:t>
            </a:r>
            <a:r>
              <a:rPr lang="en-US" altLang="en-US" sz="2400" u="sng" dirty="0">
                <a:solidFill>
                  <a:srgbClr val="000000"/>
                </a:solidFill>
                <a:latin typeface="Cambria" panose="02040503050406030204" pitchFamily="18" charset="0"/>
              </a:rPr>
              <a:t>uppercase letter</a:t>
            </a:r>
            <a:r>
              <a:rPr lang="en-US" altLang="en-US" sz="2400" dirty="0">
                <a:solidFill>
                  <a:srgbClr val="000000"/>
                </a:solidFill>
                <a:latin typeface="Cambria" panose="02040503050406030204" pitchFamily="18" charset="0"/>
              </a:rPr>
              <a:t>—if the original character is </a:t>
            </a:r>
            <a:r>
              <a:rPr lang="en-US" altLang="en-US" sz="2400" u="sng" dirty="0">
                <a:solidFill>
                  <a:srgbClr val="000000"/>
                </a:solidFill>
                <a:latin typeface="Cambria" panose="02040503050406030204" pitchFamily="18" charset="0"/>
              </a:rPr>
              <a:t>not a letter</a:t>
            </a:r>
            <a:r>
              <a:rPr lang="en-US" altLang="en-US" sz="2400" dirty="0">
                <a:solidFill>
                  <a:srgbClr val="000000"/>
                </a:solidFill>
                <a:latin typeface="Cambria" panose="02040503050406030204" pitchFamily="18" charset="0"/>
              </a:rPr>
              <a:t> or is </a:t>
            </a:r>
            <a:r>
              <a:rPr lang="en-US" altLang="en-US" sz="2400" u="sng" dirty="0">
                <a:solidFill>
                  <a:srgbClr val="000000"/>
                </a:solidFill>
                <a:latin typeface="Cambria" panose="02040503050406030204" pitchFamily="18" charset="0"/>
              </a:rPr>
              <a:t>already uppercase</a:t>
            </a:r>
            <a:r>
              <a:rPr lang="en-US" altLang="en-US" sz="2400" dirty="0">
                <a:solidFill>
                  <a:srgbClr val="000000"/>
                </a:solidFill>
                <a:latin typeface="Cambria" panose="02040503050406030204" pitchFamily="18" charset="0"/>
              </a:rPr>
              <a:t>, </a:t>
            </a:r>
            <a:r>
              <a:rPr lang="en-US" altLang="en-US" sz="2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toupper</a:t>
            </a:r>
            <a:r>
              <a:rPr lang="en-US" altLang="en-US" sz="2400" dirty="0">
                <a:solidFill>
                  <a:srgbClr val="000000"/>
                </a:solidFill>
                <a:latin typeface="Cambria" panose="02040503050406030204" pitchFamily="18" charset="0"/>
              </a:rPr>
              <a:t> returns the </a:t>
            </a:r>
            <a:r>
              <a:rPr lang="en-US" altLang="en-US" sz="2400" u="sng" dirty="0">
                <a:solidFill>
                  <a:srgbClr val="000000"/>
                </a:solidFill>
                <a:latin typeface="Cambria" panose="02040503050406030204" pitchFamily="18" charset="0"/>
              </a:rPr>
              <a:t>original character</a:t>
            </a:r>
            <a:r>
              <a:rPr lang="en-US" altLang="en-US" sz="2400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 eaLnBrk="1" hangingPunct="1">
              <a:lnSpc>
                <a:spcPct val="90000"/>
              </a:lnSpc>
            </a:pPr>
            <a:r>
              <a:rPr lang="en-US" altLang="en-US" sz="2400" dirty="0">
                <a:solidFill>
                  <a:srgbClr val="000000"/>
                </a:solidFill>
                <a:latin typeface="Cambria" panose="02040503050406030204" pitchFamily="18" charset="0"/>
              </a:rPr>
              <a:t>Line 23 </a:t>
            </a:r>
            <a:r>
              <a:rPr lang="en-US" altLang="en-US" sz="2400" u="sng" dirty="0">
                <a:solidFill>
                  <a:srgbClr val="000000"/>
                </a:solidFill>
                <a:latin typeface="Cambria" panose="02040503050406030204" pitchFamily="18" charset="0"/>
              </a:rPr>
              <a:t>moves the pointer to the next character</a:t>
            </a:r>
            <a:r>
              <a:rPr lang="en-US" altLang="en-US" sz="2400" dirty="0">
                <a:solidFill>
                  <a:srgbClr val="000000"/>
                </a:solidFill>
                <a:latin typeface="Cambria" panose="02040503050406030204" pitchFamily="18" charset="0"/>
              </a:rPr>
              <a:t> in the string. </a:t>
            </a:r>
          </a:p>
        </p:txBody>
      </p:sp>
      <p:pic>
        <p:nvPicPr>
          <p:cNvPr id="5" name="Picture 1" descr="chtp8_07_Page_28">
            <a:extLst>
              <a:ext uri="{FF2B5EF4-FFF2-40B4-BE49-F238E27FC236}">
                <a16:creationId xmlns:a16="http://schemas.microsoft.com/office/drawing/2014/main" xmlns="" id="{9EF215FC-D3ED-487D-8E5A-3F66B8440191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0" t="7778" r="17368" b="66667"/>
          <a:stretch/>
        </p:blipFill>
        <p:spPr>
          <a:xfrm>
            <a:off x="1887244" y="5253214"/>
            <a:ext cx="5885217" cy="144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992544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tp8_07_Page_27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Ltd.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34809667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tp8_07_Page_28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Ltd.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3342850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36523"/>
            <a:ext cx="8229600" cy="715962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2800" dirty="0">
                <a:solidFill>
                  <a:srgbClr val="24B5A1"/>
                </a:solidFill>
                <a:latin typeface="Calibri" panose="020F0502020204030204" pitchFamily="34" charset="0"/>
              </a:rPr>
              <a:t>7.5.2  </a:t>
            </a:r>
            <a:r>
              <a:rPr lang="en-US" sz="2800" dirty="0">
                <a:solidFill>
                  <a:srgbClr val="3380E6"/>
                </a:solidFill>
                <a:latin typeface="Calibri" panose="020F0502020204030204" pitchFamily="34" charset="0"/>
              </a:rPr>
              <a:t>Printing a String One Character at a Time Using a Non-Constant Pointer to Constant Data</a:t>
            </a:r>
          </a:p>
        </p:txBody>
      </p:sp>
      <p:sp>
        <p:nvSpPr>
          <p:cNvPr id="64515" name="Text Placeholder 2"/>
          <p:cNvSpPr>
            <a:spLocks noGrp="1"/>
          </p:cNvSpPr>
          <p:nvPr>
            <p:ph type="body" idx="1"/>
          </p:nvPr>
        </p:nvSpPr>
        <p:spPr>
          <a:xfrm>
            <a:off x="76200" y="1066800"/>
            <a:ext cx="8991600" cy="5105400"/>
          </a:xfrm>
        </p:spPr>
        <p:txBody>
          <a:bodyPr>
            <a:noAutofit/>
          </a:bodyPr>
          <a:lstStyle/>
          <a:p>
            <a:pPr algn="just" eaLnBrk="1" hangingPunct="1"/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A </a:t>
            </a:r>
            <a:r>
              <a:rPr lang="en-US" altLang="en-US" dirty="0">
                <a:solidFill>
                  <a:srgbClr val="0000FF"/>
                </a:solidFill>
                <a:latin typeface="Cambria" panose="02040503050406030204" pitchFamily="18" charset="0"/>
              </a:rPr>
              <a:t>non-constant pointer to constant data </a:t>
            </a:r>
            <a:endParaRPr lang="tr-TR" altLang="en-US" dirty="0">
              <a:solidFill>
                <a:srgbClr val="0000FF"/>
              </a:solidFill>
              <a:latin typeface="Cambria" panose="02040503050406030204" pitchFamily="18" charset="0"/>
            </a:endParaRPr>
          </a:p>
          <a:p>
            <a:pPr lvl="1" algn="just"/>
            <a:r>
              <a:rPr lang="en-US" altLang="en-US" sz="3200" i="1" u="sng" dirty="0">
                <a:solidFill>
                  <a:srgbClr val="000000"/>
                </a:solidFill>
                <a:latin typeface="Cambria" panose="02040503050406030204" pitchFamily="18" charset="0"/>
              </a:rPr>
              <a:t>can be modified</a:t>
            </a:r>
            <a:r>
              <a:rPr lang="en-US" altLang="en-US" sz="3200" i="1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3200" dirty="0">
                <a:solidFill>
                  <a:srgbClr val="000000"/>
                </a:solidFill>
                <a:latin typeface="Cambria" panose="02040503050406030204" pitchFamily="18" charset="0"/>
              </a:rPr>
              <a:t>to point to any data item of the appropriate type, </a:t>
            </a:r>
            <a:endParaRPr lang="tr-TR" altLang="en-US" sz="320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lvl="1" algn="just"/>
            <a:r>
              <a:rPr lang="en-US" altLang="en-US" sz="3200" u="sng" dirty="0">
                <a:solidFill>
                  <a:srgbClr val="000000"/>
                </a:solidFill>
                <a:latin typeface="Cambria" panose="02040503050406030204" pitchFamily="18" charset="0"/>
              </a:rPr>
              <a:t>but the </a:t>
            </a:r>
            <a:r>
              <a:rPr lang="en-US" altLang="en-US" sz="3200" i="1" u="sng" dirty="0">
                <a:solidFill>
                  <a:srgbClr val="000000"/>
                </a:solidFill>
                <a:latin typeface="Cambria" panose="02040503050406030204" pitchFamily="18" charset="0"/>
              </a:rPr>
              <a:t>data</a:t>
            </a:r>
            <a:r>
              <a:rPr lang="en-US" altLang="en-US" sz="3200" dirty="0">
                <a:solidFill>
                  <a:srgbClr val="000000"/>
                </a:solidFill>
                <a:latin typeface="Cambria" panose="02040503050406030204" pitchFamily="18" charset="0"/>
              </a:rPr>
              <a:t> to which </a:t>
            </a:r>
            <a:r>
              <a:rPr lang="en-US" altLang="en-US" sz="3200" u="sng" dirty="0">
                <a:solidFill>
                  <a:srgbClr val="000000"/>
                </a:solidFill>
                <a:latin typeface="Cambria" panose="02040503050406030204" pitchFamily="18" charset="0"/>
              </a:rPr>
              <a:t>it points</a:t>
            </a:r>
            <a:r>
              <a:rPr lang="en-US" altLang="en-US" sz="3200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3200" b="1" i="1" u="sng" dirty="0">
                <a:solidFill>
                  <a:srgbClr val="000000"/>
                </a:solidFill>
                <a:latin typeface="Cambria" panose="02040503050406030204" pitchFamily="18" charset="0"/>
              </a:rPr>
              <a:t>cannot be modified</a:t>
            </a:r>
            <a:r>
              <a:rPr lang="en-US" altLang="en-US" sz="3200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 eaLnBrk="1" hangingPunct="1"/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Such a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pointe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r might be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used </a:t>
            </a:r>
            <a:endParaRPr lang="tr-TR" altLang="en-US" u="sng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lvl="1" algn="just"/>
            <a:r>
              <a:rPr lang="en-US" altLang="en-US" sz="3200" u="sng" dirty="0">
                <a:solidFill>
                  <a:srgbClr val="000000"/>
                </a:solidFill>
                <a:latin typeface="Cambria" panose="02040503050406030204" pitchFamily="18" charset="0"/>
              </a:rPr>
              <a:t>to receive an array argument</a:t>
            </a:r>
            <a:r>
              <a:rPr lang="en-US" altLang="en-US" sz="3200" dirty="0">
                <a:solidFill>
                  <a:srgbClr val="000000"/>
                </a:solidFill>
                <a:latin typeface="Cambria" panose="02040503050406030204" pitchFamily="18" charset="0"/>
              </a:rPr>
              <a:t> to a function that will </a:t>
            </a:r>
            <a:r>
              <a:rPr lang="en-US" altLang="en-US" sz="3200" u="sng" dirty="0">
                <a:solidFill>
                  <a:srgbClr val="000000"/>
                </a:solidFill>
                <a:latin typeface="Cambria" panose="02040503050406030204" pitchFamily="18" charset="0"/>
              </a:rPr>
              <a:t>process each element</a:t>
            </a:r>
            <a:r>
              <a:rPr lang="en-US" altLang="en-US" sz="3200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3200" b="1" u="sng" dirty="0">
                <a:solidFill>
                  <a:srgbClr val="000000"/>
                </a:solidFill>
                <a:latin typeface="Cambria" panose="02040503050406030204" pitchFamily="18" charset="0"/>
              </a:rPr>
              <a:t>without</a:t>
            </a:r>
            <a:r>
              <a:rPr lang="en-US" altLang="en-US" sz="3200" u="sng" dirty="0">
                <a:solidFill>
                  <a:srgbClr val="000000"/>
                </a:solidFill>
                <a:latin typeface="Cambria" panose="02040503050406030204" pitchFamily="18" charset="0"/>
              </a:rPr>
              <a:t> modifying the data</a:t>
            </a:r>
            <a:r>
              <a:rPr lang="en-US" altLang="en-US" sz="3200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</p:txBody>
      </p:sp>
      <p:sp>
        <p:nvSpPr>
          <p:cNvPr id="64516" name="Footer Placeholder 3"/>
          <p:cNvSpPr>
            <a:spLocks noGrp="1"/>
          </p:cNvSpPr>
          <p:nvPr>
            <p:ph type="ftr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/>
              <a:t>© 2016 Pearson Education, Ltd.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05779553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36523"/>
            <a:ext cx="8229600" cy="868362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2800" dirty="0">
                <a:solidFill>
                  <a:srgbClr val="24B5A1"/>
                </a:solidFill>
                <a:latin typeface="Calibri" panose="020F0502020204030204" pitchFamily="34" charset="0"/>
              </a:rPr>
              <a:t>7.5.2  </a:t>
            </a:r>
            <a:r>
              <a:rPr lang="en-US" sz="2800" dirty="0">
                <a:solidFill>
                  <a:srgbClr val="3380E6"/>
                </a:solidFill>
                <a:latin typeface="Calibri" panose="020F0502020204030204" pitchFamily="34" charset="0"/>
              </a:rPr>
              <a:t>Printing a String One Character at a Time Using a Non-Constant Pointer to Constant Data (Cont.)</a:t>
            </a:r>
          </a:p>
        </p:txBody>
      </p:sp>
      <p:sp>
        <p:nvSpPr>
          <p:cNvPr id="65539" name="Text Placeholder 2"/>
          <p:cNvSpPr>
            <a:spLocks noGrp="1"/>
          </p:cNvSpPr>
          <p:nvPr>
            <p:ph type="body" idx="1"/>
          </p:nvPr>
        </p:nvSpPr>
        <p:spPr>
          <a:xfrm>
            <a:off x="114300" y="1066800"/>
            <a:ext cx="8915400" cy="5181600"/>
          </a:xfrm>
        </p:spPr>
        <p:txBody>
          <a:bodyPr>
            <a:normAutofit/>
          </a:bodyPr>
          <a:lstStyle/>
          <a:p>
            <a:pPr algn="just" eaLnBrk="1" hangingPunct="1"/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For example, function </a:t>
            </a:r>
            <a:r>
              <a:rPr lang="en-US" altLang="en-US" sz="2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printCharacters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 (Fig. 7.11) declares parameter </a:t>
            </a:r>
            <a:r>
              <a:rPr lang="en-US" altLang="en-US" sz="2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sPtr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 to be of type </a:t>
            </a:r>
            <a:r>
              <a:rPr lang="en-US" altLang="en-US" sz="2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const</a:t>
            </a:r>
            <a:r>
              <a:rPr lang="en-US" altLang="en-US" sz="2800" b="1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char</a:t>
            </a:r>
            <a:r>
              <a:rPr lang="en-US" altLang="en-US" sz="2800" b="1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*</a:t>
            </a:r>
            <a:r>
              <a:rPr lang="en-US" altLang="en-US" sz="2800" b="1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</a:p>
          <a:p>
            <a:pPr algn="just" eaLnBrk="1" hangingPunct="1"/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The declaration is read from </a:t>
            </a:r>
            <a:r>
              <a:rPr lang="en-US" altLang="en-US" sz="2800" i="1" u="sng" dirty="0">
                <a:solidFill>
                  <a:srgbClr val="000000"/>
                </a:solidFill>
                <a:latin typeface="Cambria" panose="02040503050406030204" pitchFamily="18" charset="0"/>
              </a:rPr>
              <a:t>right to left</a:t>
            </a:r>
            <a:r>
              <a:rPr lang="en-US" altLang="en-US" sz="2800" i="1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as “</a:t>
            </a:r>
            <a:r>
              <a:rPr lang="en-US" altLang="en-US" sz="2800" b="1" u="sng" dirty="0" err="1">
                <a:solidFill>
                  <a:srgbClr val="000000"/>
                </a:solidFill>
                <a:latin typeface="Consolas" panose="020B0609020204030204" pitchFamily="49" charset="0"/>
              </a:rPr>
              <a:t>sPtr</a:t>
            </a:r>
            <a:r>
              <a:rPr lang="en-US" altLang="en-US" sz="2800" b="1" u="sng" dirty="0">
                <a:solidFill>
                  <a:srgbClr val="000000"/>
                </a:solidFill>
                <a:latin typeface="Cambria" panose="02040503050406030204" pitchFamily="18" charset="0"/>
              </a:rPr>
              <a:t> is a pointer to a character constant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.” The function uses a </a:t>
            </a:r>
            <a:r>
              <a:rPr lang="en-US" alt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for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 statement to </a:t>
            </a:r>
            <a:r>
              <a:rPr lang="en-US" altLang="en-US" sz="2800" u="sng" dirty="0">
                <a:solidFill>
                  <a:srgbClr val="000000"/>
                </a:solidFill>
                <a:latin typeface="Cambria" panose="02040503050406030204" pitchFamily="18" charset="0"/>
              </a:rPr>
              <a:t>output each character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 in the string </a:t>
            </a:r>
            <a:r>
              <a:rPr lang="en-US" altLang="en-US" sz="2800" u="sng" dirty="0">
                <a:solidFill>
                  <a:srgbClr val="000000"/>
                </a:solidFill>
                <a:latin typeface="Cambria" panose="02040503050406030204" pitchFamily="18" charset="0"/>
              </a:rPr>
              <a:t>until the null character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 is encountered. </a:t>
            </a:r>
          </a:p>
          <a:p>
            <a:pPr algn="just" eaLnBrk="1" hangingPunct="1"/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After each character is printed, </a:t>
            </a:r>
            <a:r>
              <a:rPr lang="en-US" altLang="en-US" sz="2800" u="sng" dirty="0">
                <a:solidFill>
                  <a:srgbClr val="000000"/>
                </a:solidFill>
                <a:latin typeface="Cambria" panose="02040503050406030204" pitchFamily="18" charset="0"/>
              </a:rPr>
              <a:t>pointer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2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sPtr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 is </a:t>
            </a:r>
            <a:r>
              <a:rPr lang="en-US" altLang="en-US" sz="2800" u="sng" dirty="0">
                <a:solidFill>
                  <a:srgbClr val="000000"/>
                </a:solidFill>
                <a:latin typeface="Cambria" panose="02040503050406030204" pitchFamily="18" charset="0"/>
              </a:rPr>
              <a:t>incremented to point to the next character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 in the string.</a:t>
            </a:r>
          </a:p>
        </p:txBody>
      </p:sp>
      <p:pic>
        <p:nvPicPr>
          <p:cNvPr id="5" name="Picture 1" descr="chtp8_07_Page_30">
            <a:extLst>
              <a:ext uri="{FF2B5EF4-FFF2-40B4-BE49-F238E27FC236}">
                <a16:creationId xmlns:a16="http://schemas.microsoft.com/office/drawing/2014/main" xmlns="" id="{2CCEA87F-71F5-47B6-A65D-39B6B1118805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3" t="6666" r="9641" b="63334"/>
          <a:stretch/>
        </p:blipFill>
        <p:spPr>
          <a:xfrm>
            <a:off x="1143000" y="4921477"/>
            <a:ext cx="6933332" cy="180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205644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68275"/>
            <a:ext cx="8229600" cy="563562"/>
          </a:xfrm>
        </p:spPr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Calibri" panose="020F0502020204030204" pitchFamily="34" charset="0"/>
              </a:rPr>
              <a:t>7.2  </a:t>
            </a:r>
            <a:r>
              <a:rPr lang="en-US" dirty="0">
                <a:solidFill>
                  <a:srgbClr val="3380E6"/>
                </a:solidFill>
                <a:latin typeface="Calibri" panose="020F0502020204030204" pitchFamily="34" charset="0"/>
              </a:rPr>
              <a:t>Pointer Variable Definitions and Initialization (cont.)</a:t>
            </a:r>
          </a:p>
        </p:txBody>
      </p:sp>
      <p:sp>
        <p:nvSpPr>
          <p:cNvPr id="16387" name="Text Placeholder 2"/>
          <p:cNvSpPr>
            <a:spLocks noGrp="1"/>
          </p:cNvSpPr>
          <p:nvPr>
            <p:ph type="body" idx="1"/>
          </p:nvPr>
        </p:nvSpPr>
        <p:spPr>
          <a:xfrm>
            <a:off x="114300" y="990600"/>
            <a:ext cx="8915400" cy="5257800"/>
          </a:xfrm>
        </p:spPr>
        <p:txBody>
          <a:bodyPr>
            <a:noAutofit/>
          </a:bodyPr>
          <a:lstStyle/>
          <a:p>
            <a:pPr marL="109537" indent="0" algn="just" eaLnBrk="1" hangingPunct="1">
              <a:lnSpc>
                <a:spcPct val="80000"/>
              </a:lnSpc>
              <a:buFont typeface="Wingdings 3" panose="05040102010807070707" pitchFamily="18" charset="2"/>
              <a:buNone/>
              <a:defRPr/>
            </a:pPr>
            <a:r>
              <a:rPr lang="en-US" sz="2800" b="1" i="1" dirty="0">
                <a:solidFill>
                  <a:srgbClr val="000000"/>
                </a:solidFill>
                <a:latin typeface="Cambria" panose="02040503050406030204" pitchFamily="18" charset="0"/>
              </a:rPr>
              <a:t>Declaring Pointers</a:t>
            </a:r>
          </a:p>
          <a:p>
            <a:pPr algn="just" eaLnBrk="1" hangingPunct="1">
              <a:lnSpc>
                <a:spcPct val="80000"/>
              </a:lnSpc>
              <a:defRPr/>
            </a:pPr>
            <a:r>
              <a:rPr 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Pointers, like all variables, must be </a:t>
            </a:r>
            <a:r>
              <a:rPr lang="en-US" sz="2800" u="sng" dirty="0">
                <a:solidFill>
                  <a:srgbClr val="000000"/>
                </a:solidFill>
                <a:latin typeface="Cambria" panose="02040503050406030204" pitchFamily="18" charset="0"/>
              </a:rPr>
              <a:t>defined before</a:t>
            </a:r>
            <a:r>
              <a:rPr 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 they can be </a:t>
            </a:r>
            <a:r>
              <a:rPr lang="en-US" sz="2800" u="sng" dirty="0">
                <a:solidFill>
                  <a:srgbClr val="000000"/>
                </a:solidFill>
                <a:latin typeface="Cambria" panose="02040503050406030204" pitchFamily="18" charset="0"/>
              </a:rPr>
              <a:t>used</a:t>
            </a:r>
            <a:r>
              <a:rPr 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 eaLnBrk="1" hangingPunct="1">
              <a:lnSpc>
                <a:spcPct val="80000"/>
              </a:lnSpc>
              <a:defRPr/>
            </a:pPr>
            <a:r>
              <a:rPr 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The definition</a:t>
            </a:r>
          </a:p>
          <a:p>
            <a:pPr marL="914400" lvl="2" indent="0" algn="ctr" eaLnBrk="1" hangingPunct="1">
              <a:lnSpc>
                <a:spcPct val="80000"/>
              </a:lnSpc>
              <a:buNone/>
              <a:defRPr/>
            </a:pPr>
            <a:r>
              <a:rPr lang="en-US" sz="2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 *</a:t>
            </a:r>
            <a:r>
              <a:rPr lang="en-US" sz="2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countPtr</a:t>
            </a:r>
            <a:r>
              <a:rPr lang="en-US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, count; </a:t>
            </a:r>
          </a:p>
          <a:p>
            <a:pPr algn="just" eaLnBrk="1" hangingPunct="1">
              <a:lnSpc>
                <a:spcPct val="80000"/>
              </a:lnSpc>
              <a:buFont typeface="Wingdings 3" panose="05040102010807070707" pitchFamily="18" charset="2"/>
              <a:buNone/>
              <a:defRPr/>
            </a:pPr>
            <a:r>
              <a:rPr 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	specifies that </a:t>
            </a:r>
            <a:endParaRPr lang="tr-TR" sz="280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lvl="1" algn="just">
              <a:lnSpc>
                <a:spcPct val="80000"/>
              </a:lnSpc>
              <a:defRPr/>
            </a:pPr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</a:rPr>
              <a:t>variable 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countPtr</a:t>
            </a:r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</a:rPr>
              <a:t> is of type 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int</a:t>
            </a:r>
            <a:r>
              <a:rPr lang="en-US" b="1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*</a:t>
            </a:r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</a:rPr>
              <a:t> (i.e., a </a:t>
            </a:r>
            <a:r>
              <a:rPr 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pointer to an integer</a:t>
            </a:r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</a:rPr>
              <a:t>) </a:t>
            </a:r>
            <a:endParaRPr lang="tr-TR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lvl="1" algn="just">
              <a:lnSpc>
                <a:spcPct val="80000"/>
              </a:lnSpc>
              <a:defRPr/>
            </a:pPr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</a:rPr>
              <a:t>and is read (right to left), “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countPtr</a:t>
            </a:r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</a:rPr>
              <a:t> is a </a:t>
            </a:r>
            <a:r>
              <a:rPr 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pointer to </a:t>
            </a:r>
            <a:r>
              <a:rPr lang="en-US" u="sng" dirty="0">
                <a:solidFill>
                  <a:srgbClr val="000000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</a:rPr>
              <a:t>” or “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countPtr</a:t>
            </a:r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points to</a:t>
            </a:r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</a:rPr>
              <a:t> an </a:t>
            </a:r>
            <a:r>
              <a:rPr 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object of type </a:t>
            </a:r>
            <a:r>
              <a:rPr lang="en-US" u="sng" dirty="0">
                <a:solidFill>
                  <a:srgbClr val="000000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</a:rPr>
              <a:t>.” </a:t>
            </a:r>
          </a:p>
          <a:p>
            <a:pPr algn="just" eaLnBrk="1" hangingPunct="1">
              <a:lnSpc>
                <a:spcPct val="80000"/>
              </a:lnSpc>
              <a:defRPr/>
            </a:pPr>
            <a:r>
              <a:rPr 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Also, the variable 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count</a:t>
            </a:r>
            <a:r>
              <a:rPr 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 is defined to be an 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int</a:t>
            </a:r>
            <a:r>
              <a:rPr 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, </a:t>
            </a:r>
            <a:r>
              <a:rPr lang="en-US" sz="2800" i="1" u="sng" dirty="0">
                <a:solidFill>
                  <a:srgbClr val="000000"/>
                </a:solidFill>
                <a:latin typeface="Cambria" panose="02040503050406030204" pitchFamily="18" charset="0"/>
              </a:rPr>
              <a:t>not</a:t>
            </a:r>
            <a:r>
              <a:rPr lang="en-US" sz="2800" u="sng" dirty="0">
                <a:solidFill>
                  <a:srgbClr val="000000"/>
                </a:solidFill>
                <a:latin typeface="Cambria" panose="02040503050406030204" pitchFamily="18" charset="0"/>
              </a:rPr>
              <a:t> a pointer</a:t>
            </a:r>
            <a:r>
              <a:rPr 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 to an 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int</a:t>
            </a:r>
            <a:r>
              <a:rPr 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</p:txBody>
      </p:sp>
      <p:sp>
        <p:nvSpPr>
          <p:cNvPr id="16388" name="Footer Placeholder 3"/>
          <p:cNvSpPr>
            <a:spLocks noGrp="1"/>
          </p:cNvSpPr>
          <p:nvPr>
            <p:ph type="ftr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/>
              <a:t>© 2016 Pearson Education, Ltd.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54390816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tp8_07_Page_29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Ltd.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8874344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tp8_07_Page_30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Ltd.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94795650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228600"/>
            <a:ext cx="8229600" cy="639762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2800" dirty="0">
                <a:solidFill>
                  <a:srgbClr val="24B5A1"/>
                </a:solidFill>
                <a:latin typeface="Calibri" panose="020F0502020204030204" pitchFamily="34" charset="0"/>
              </a:rPr>
              <a:t>7.5.2  </a:t>
            </a:r>
            <a:r>
              <a:rPr lang="en-US" sz="2800" dirty="0">
                <a:solidFill>
                  <a:srgbClr val="3380E6"/>
                </a:solidFill>
                <a:latin typeface="Calibri" panose="020F0502020204030204" pitchFamily="34" charset="0"/>
              </a:rPr>
              <a:t>Printing a String One Character at a Time Using a Non-Constant Pointer to Constant Data (Cont.)</a:t>
            </a:r>
          </a:p>
        </p:txBody>
      </p:sp>
      <p:sp>
        <p:nvSpPr>
          <p:cNvPr id="68611" name="Text Placeholder 2"/>
          <p:cNvSpPr>
            <a:spLocks noGrp="1"/>
          </p:cNvSpPr>
          <p:nvPr>
            <p:ph type="body" idx="1"/>
          </p:nvPr>
        </p:nvSpPr>
        <p:spPr>
          <a:xfrm>
            <a:off x="76200" y="1003181"/>
            <a:ext cx="8997518" cy="1600200"/>
          </a:xfrm>
        </p:spPr>
        <p:txBody>
          <a:bodyPr>
            <a:normAutofit lnSpcReduction="10000"/>
          </a:bodyPr>
          <a:lstStyle/>
          <a:p>
            <a:pPr algn="just" eaLnBrk="1" hangingPunct="1"/>
            <a:r>
              <a:rPr lang="en-US" altLang="en-US" sz="2400" dirty="0">
                <a:solidFill>
                  <a:srgbClr val="000000"/>
                </a:solidFill>
                <a:latin typeface="Cambria" panose="02040503050406030204" pitchFamily="18" charset="0"/>
              </a:rPr>
              <a:t>Figure 7.12 illustrates the </a:t>
            </a:r>
            <a:r>
              <a:rPr lang="en-US" altLang="en-US" sz="2400" u="sng" dirty="0">
                <a:solidFill>
                  <a:srgbClr val="000000"/>
                </a:solidFill>
                <a:latin typeface="Cambria" panose="02040503050406030204" pitchFamily="18" charset="0"/>
              </a:rPr>
              <a:t>attempt</a:t>
            </a:r>
            <a:r>
              <a:rPr lang="en-US" altLang="en-US" sz="2400" dirty="0">
                <a:solidFill>
                  <a:srgbClr val="000000"/>
                </a:solidFill>
                <a:latin typeface="Cambria" panose="02040503050406030204" pitchFamily="18" charset="0"/>
              </a:rPr>
              <a:t> to compile a function that </a:t>
            </a:r>
            <a:r>
              <a:rPr lang="en-US" altLang="en-US" sz="2400" u="sng" dirty="0">
                <a:solidFill>
                  <a:srgbClr val="000000"/>
                </a:solidFill>
                <a:latin typeface="Cambria" panose="02040503050406030204" pitchFamily="18" charset="0"/>
              </a:rPr>
              <a:t>receives a</a:t>
            </a:r>
            <a:r>
              <a:rPr lang="en-US" altLang="en-US" sz="2400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2400" u="sng" dirty="0">
                <a:solidFill>
                  <a:srgbClr val="0000FF"/>
                </a:solidFill>
                <a:latin typeface="Cambria" panose="02040503050406030204" pitchFamily="18" charset="0"/>
              </a:rPr>
              <a:t>non-constant pointer</a:t>
            </a:r>
            <a:r>
              <a:rPr lang="en-US" altLang="en-US" sz="2400" dirty="0">
                <a:solidFill>
                  <a:srgbClr val="000000"/>
                </a:solidFill>
                <a:latin typeface="Cambria" panose="02040503050406030204" pitchFamily="18" charset="0"/>
              </a:rPr>
              <a:t> (</a:t>
            </a:r>
            <a:r>
              <a:rPr lang="en-US" altLang="en-US" sz="2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xPtr</a:t>
            </a:r>
            <a:r>
              <a:rPr lang="en-US" altLang="en-US" sz="2400" dirty="0">
                <a:solidFill>
                  <a:srgbClr val="000000"/>
                </a:solidFill>
                <a:latin typeface="Cambria" panose="02040503050406030204" pitchFamily="18" charset="0"/>
              </a:rPr>
              <a:t>) to </a:t>
            </a:r>
            <a:r>
              <a:rPr lang="en-US" altLang="en-US" sz="2400" u="sng" dirty="0">
                <a:solidFill>
                  <a:srgbClr val="0000FF"/>
                </a:solidFill>
                <a:latin typeface="Cambria" panose="02040503050406030204" pitchFamily="18" charset="0"/>
              </a:rPr>
              <a:t>constant data</a:t>
            </a:r>
            <a:r>
              <a:rPr lang="en-US" altLang="en-US" sz="2400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 eaLnBrk="1" hangingPunct="1"/>
            <a:r>
              <a:rPr lang="en-US" altLang="en-US" sz="2400" dirty="0">
                <a:solidFill>
                  <a:srgbClr val="000000"/>
                </a:solidFill>
                <a:latin typeface="Cambria" panose="02040503050406030204" pitchFamily="18" charset="0"/>
              </a:rPr>
              <a:t>This function </a:t>
            </a:r>
            <a:r>
              <a:rPr lang="en-US" altLang="en-US" sz="2400" u="sng" dirty="0">
                <a:solidFill>
                  <a:srgbClr val="000000"/>
                </a:solidFill>
                <a:latin typeface="Cambria" panose="02040503050406030204" pitchFamily="18" charset="0"/>
              </a:rPr>
              <a:t>attempts to modify the data</a:t>
            </a:r>
            <a:r>
              <a:rPr lang="en-US" altLang="en-US" sz="2400" dirty="0">
                <a:solidFill>
                  <a:srgbClr val="000000"/>
                </a:solidFill>
                <a:latin typeface="Cambria" panose="02040503050406030204" pitchFamily="18" charset="0"/>
              </a:rPr>
              <a:t> pointed to by </a:t>
            </a:r>
            <a:r>
              <a:rPr lang="en-US" alt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xPtr</a:t>
            </a:r>
            <a:r>
              <a:rPr lang="en-US" altLang="en-US" sz="2400" dirty="0">
                <a:solidFill>
                  <a:srgbClr val="000000"/>
                </a:solidFill>
                <a:latin typeface="Cambria" panose="02040503050406030204" pitchFamily="18" charset="0"/>
              </a:rPr>
              <a:t>—which results in a </a:t>
            </a:r>
            <a:r>
              <a:rPr lang="en-US" altLang="en-US" sz="2400" b="1" u="sng" dirty="0">
                <a:solidFill>
                  <a:srgbClr val="000000"/>
                </a:solidFill>
                <a:latin typeface="Cambria" panose="02040503050406030204" pitchFamily="18" charset="0"/>
              </a:rPr>
              <a:t>compilation error</a:t>
            </a:r>
            <a:r>
              <a:rPr lang="en-US" altLang="en-US" sz="2400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</p:txBody>
      </p:sp>
      <p:pic>
        <p:nvPicPr>
          <p:cNvPr id="5" name="Picture 1" descr="chtp8_07_Page_31">
            <a:extLst>
              <a:ext uri="{FF2B5EF4-FFF2-40B4-BE49-F238E27FC236}">
                <a16:creationId xmlns:a16="http://schemas.microsoft.com/office/drawing/2014/main" xmlns="" id="{F92C9812-5316-42EB-A422-7D41755E189F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66" r="1055" b="13333"/>
          <a:stretch/>
        </p:blipFill>
        <p:spPr>
          <a:xfrm>
            <a:off x="1151878" y="2546410"/>
            <a:ext cx="6684500" cy="4176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4959253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228600"/>
            <a:ext cx="8229600" cy="715962"/>
          </a:xfrm>
        </p:spPr>
        <p:txBody>
          <a:bodyPr>
            <a:no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2800" dirty="0">
                <a:solidFill>
                  <a:srgbClr val="24B5A1"/>
                </a:solidFill>
                <a:latin typeface="Calibri" panose="020F0502020204030204" pitchFamily="34" charset="0"/>
              </a:rPr>
              <a:t>7.5.2  </a:t>
            </a:r>
            <a:r>
              <a:rPr lang="en-US" sz="2800" dirty="0">
                <a:solidFill>
                  <a:srgbClr val="3380E6"/>
                </a:solidFill>
                <a:latin typeface="Calibri" panose="020F0502020204030204" pitchFamily="34" charset="0"/>
              </a:rPr>
              <a:t>Printing a String One Character at a Time Using a Non-Constant Pointer to Constant Data (Cont.)</a:t>
            </a:r>
          </a:p>
        </p:txBody>
      </p:sp>
      <p:sp>
        <p:nvSpPr>
          <p:cNvPr id="70659" name="Text Placeholder 2"/>
          <p:cNvSpPr>
            <a:spLocks noGrp="1"/>
          </p:cNvSpPr>
          <p:nvPr>
            <p:ph type="body" idx="1"/>
          </p:nvPr>
        </p:nvSpPr>
        <p:spPr>
          <a:xfrm>
            <a:off x="116888" y="1263590"/>
            <a:ext cx="8915400" cy="5137152"/>
          </a:xfrm>
        </p:spPr>
        <p:txBody>
          <a:bodyPr>
            <a:noAutofit/>
          </a:bodyPr>
          <a:lstStyle/>
          <a:p>
            <a:pPr algn="just" eaLnBrk="1" hangingPunct="1">
              <a:lnSpc>
                <a:spcPct val="90000"/>
              </a:lnSpc>
            </a:pPr>
            <a:r>
              <a:rPr lang="en-US" altLang="en-US" sz="2700" dirty="0">
                <a:solidFill>
                  <a:srgbClr val="000000"/>
                </a:solidFill>
                <a:latin typeface="Cambria" panose="02040503050406030204" pitchFamily="18" charset="0"/>
              </a:rPr>
              <a:t>As you know, </a:t>
            </a:r>
            <a:r>
              <a:rPr lang="en-US" altLang="en-US" sz="2700" u="sng" dirty="0">
                <a:solidFill>
                  <a:srgbClr val="000000"/>
                </a:solidFill>
                <a:latin typeface="Cambria" panose="02040503050406030204" pitchFamily="18" charset="0"/>
              </a:rPr>
              <a:t>arrays</a:t>
            </a:r>
            <a:r>
              <a:rPr lang="en-US" altLang="en-US" sz="2700" dirty="0">
                <a:solidFill>
                  <a:srgbClr val="000000"/>
                </a:solidFill>
                <a:latin typeface="Cambria" panose="02040503050406030204" pitchFamily="18" charset="0"/>
              </a:rPr>
              <a:t> are </a:t>
            </a:r>
            <a:r>
              <a:rPr lang="en-US" altLang="en-US" sz="2700" u="sng" dirty="0">
                <a:solidFill>
                  <a:srgbClr val="000000"/>
                </a:solidFill>
                <a:latin typeface="Cambria" panose="02040503050406030204" pitchFamily="18" charset="0"/>
              </a:rPr>
              <a:t>aggregate data types</a:t>
            </a:r>
            <a:r>
              <a:rPr lang="en-US" altLang="en-US" sz="2700" dirty="0">
                <a:solidFill>
                  <a:srgbClr val="000000"/>
                </a:solidFill>
                <a:latin typeface="Cambria" panose="02040503050406030204" pitchFamily="18" charset="0"/>
              </a:rPr>
              <a:t> that store related </a:t>
            </a:r>
            <a:r>
              <a:rPr lang="en-US" altLang="en-US" sz="2700" u="sng" dirty="0">
                <a:solidFill>
                  <a:srgbClr val="000000"/>
                </a:solidFill>
                <a:latin typeface="Cambria" panose="02040503050406030204" pitchFamily="18" charset="0"/>
              </a:rPr>
              <a:t>data items</a:t>
            </a:r>
            <a:r>
              <a:rPr lang="en-US" altLang="en-US" sz="2700" dirty="0">
                <a:solidFill>
                  <a:srgbClr val="000000"/>
                </a:solidFill>
                <a:latin typeface="Cambria" panose="02040503050406030204" pitchFamily="18" charset="0"/>
              </a:rPr>
              <a:t> of the </a:t>
            </a:r>
            <a:r>
              <a:rPr lang="en-US" altLang="en-US" sz="2700" u="sng" dirty="0">
                <a:solidFill>
                  <a:srgbClr val="000000"/>
                </a:solidFill>
                <a:latin typeface="Cambria" panose="02040503050406030204" pitchFamily="18" charset="0"/>
              </a:rPr>
              <a:t>same type under one name</a:t>
            </a:r>
            <a:r>
              <a:rPr lang="en-US" altLang="en-US" sz="2700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 eaLnBrk="1" hangingPunct="1">
              <a:lnSpc>
                <a:spcPct val="90000"/>
              </a:lnSpc>
            </a:pPr>
            <a:r>
              <a:rPr lang="en-US" altLang="en-US" sz="2700" dirty="0">
                <a:solidFill>
                  <a:srgbClr val="000000"/>
                </a:solidFill>
                <a:latin typeface="Cambria" panose="02040503050406030204" pitchFamily="18" charset="0"/>
              </a:rPr>
              <a:t>In Chapter 10, we’ll discuss </a:t>
            </a:r>
            <a:r>
              <a:rPr lang="en-US" altLang="en-US" sz="2700" u="sng" dirty="0">
                <a:solidFill>
                  <a:srgbClr val="000000"/>
                </a:solidFill>
                <a:latin typeface="Cambria" panose="02040503050406030204" pitchFamily="18" charset="0"/>
              </a:rPr>
              <a:t>another form of aggregate data type</a:t>
            </a:r>
            <a:r>
              <a:rPr lang="en-US" altLang="en-US" sz="2700" dirty="0">
                <a:solidFill>
                  <a:srgbClr val="000000"/>
                </a:solidFill>
                <a:latin typeface="Cambria" panose="02040503050406030204" pitchFamily="18" charset="0"/>
              </a:rPr>
              <a:t> called a </a:t>
            </a:r>
            <a:r>
              <a:rPr lang="en-US" altLang="en-US" sz="2700" dirty="0">
                <a:solidFill>
                  <a:srgbClr val="0000FF"/>
                </a:solidFill>
                <a:latin typeface="Cambria" panose="02040503050406030204" pitchFamily="18" charset="0"/>
              </a:rPr>
              <a:t>structure</a:t>
            </a:r>
            <a:r>
              <a:rPr lang="en-US" altLang="en-US" sz="2700" dirty="0">
                <a:solidFill>
                  <a:srgbClr val="000000"/>
                </a:solidFill>
                <a:latin typeface="Cambria" panose="02040503050406030204" pitchFamily="18" charset="0"/>
              </a:rPr>
              <a:t> (sometimes called a </a:t>
            </a:r>
            <a:r>
              <a:rPr lang="en-US" altLang="en-US" sz="2700" dirty="0">
                <a:solidFill>
                  <a:srgbClr val="0000FF"/>
                </a:solidFill>
                <a:latin typeface="Cambria" panose="02040503050406030204" pitchFamily="18" charset="0"/>
              </a:rPr>
              <a:t>record</a:t>
            </a:r>
            <a:r>
              <a:rPr lang="en-US" altLang="en-US" sz="2700" dirty="0">
                <a:solidFill>
                  <a:srgbClr val="000000"/>
                </a:solidFill>
                <a:latin typeface="Cambria" panose="02040503050406030204" pitchFamily="18" charset="0"/>
              </a:rPr>
              <a:t> in other languages). </a:t>
            </a:r>
          </a:p>
          <a:p>
            <a:pPr algn="just" eaLnBrk="1" hangingPunct="1">
              <a:lnSpc>
                <a:spcPct val="90000"/>
              </a:lnSpc>
            </a:pPr>
            <a:r>
              <a:rPr lang="en-US" altLang="en-US" sz="2700" dirty="0">
                <a:solidFill>
                  <a:srgbClr val="000000"/>
                </a:solidFill>
                <a:latin typeface="Cambria" panose="02040503050406030204" pitchFamily="18" charset="0"/>
              </a:rPr>
              <a:t>A </a:t>
            </a:r>
            <a:r>
              <a:rPr lang="en-US" altLang="en-US" sz="2700" u="sng" dirty="0">
                <a:solidFill>
                  <a:srgbClr val="000000"/>
                </a:solidFill>
                <a:latin typeface="Cambria" panose="02040503050406030204" pitchFamily="18" charset="0"/>
              </a:rPr>
              <a:t>structure</a:t>
            </a:r>
            <a:r>
              <a:rPr lang="en-US" altLang="en-US" sz="2700" dirty="0">
                <a:solidFill>
                  <a:srgbClr val="000000"/>
                </a:solidFill>
                <a:latin typeface="Cambria" panose="02040503050406030204" pitchFamily="18" charset="0"/>
              </a:rPr>
              <a:t> is capable of </a:t>
            </a:r>
            <a:r>
              <a:rPr lang="en-US" altLang="en-US" sz="2700" u="sng" dirty="0">
                <a:solidFill>
                  <a:srgbClr val="000000"/>
                </a:solidFill>
                <a:latin typeface="Cambria" panose="02040503050406030204" pitchFamily="18" charset="0"/>
              </a:rPr>
              <a:t>storing related data items</a:t>
            </a:r>
            <a:r>
              <a:rPr lang="en-US" altLang="en-US" sz="2700" dirty="0">
                <a:solidFill>
                  <a:srgbClr val="000000"/>
                </a:solidFill>
                <a:latin typeface="Cambria" panose="02040503050406030204" pitchFamily="18" charset="0"/>
              </a:rPr>
              <a:t> of </a:t>
            </a:r>
            <a:r>
              <a:rPr lang="en-US" altLang="en-US" sz="2700" b="1" u="sng" dirty="0">
                <a:solidFill>
                  <a:srgbClr val="000000"/>
                </a:solidFill>
                <a:latin typeface="Cambria" panose="02040503050406030204" pitchFamily="18" charset="0"/>
              </a:rPr>
              <a:t>different data types</a:t>
            </a:r>
            <a:r>
              <a:rPr lang="en-US" altLang="en-US" sz="2700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2700" u="sng" dirty="0">
                <a:solidFill>
                  <a:srgbClr val="000000"/>
                </a:solidFill>
                <a:latin typeface="Cambria" panose="02040503050406030204" pitchFamily="18" charset="0"/>
              </a:rPr>
              <a:t>under one name</a:t>
            </a:r>
            <a:r>
              <a:rPr lang="en-US" altLang="en-US" sz="2700" dirty="0">
                <a:solidFill>
                  <a:srgbClr val="000000"/>
                </a:solidFill>
                <a:latin typeface="Cambria" panose="02040503050406030204" pitchFamily="18" charset="0"/>
              </a:rPr>
              <a:t> (e.g., storing information about each employee of a company). </a:t>
            </a:r>
          </a:p>
          <a:p>
            <a:pPr algn="just" eaLnBrk="1" hangingPunct="1">
              <a:lnSpc>
                <a:spcPct val="90000"/>
              </a:lnSpc>
            </a:pPr>
            <a:r>
              <a:rPr lang="en-US" altLang="en-US" sz="2700" dirty="0">
                <a:solidFill>
                  <a:srgbClr val="000000"/>
                </a:solidFill>
                <a:latin typeface="Cambria" panose="02040503050406030204" pitchFamily="18" charset="0"/>
              </a:rPr>
              <a:t>When a function is called with an </a:t>
            </a:r>
            <a:r>
              <a:rPr lang="en-US" altLang="en-US" sz="2700" u="sng" dirty="0">
                <a:solidFill>
                  <a:srgbClr val="000000"/>
                </a:solidFill>
                <a:latin typeface="Cambria" panose="02040503050406030204" pitchFamily="18" charset="0"/>
              </a:rPr>
              <a:t>array as an argument</a:t>
            </a:r>
            <a:r>
              <a:rPr lang="en-US" altLang="en-US" sz="2700" dirty="0">
                <a:solidFill>
                  <a:srgbClr val="000000"/>
                </a:solidFill>
                <a:latin typeface="Cambria" panose="02040503050406030204" pitchFamily="18" charset="0"/>
              </a:rPr>
              <a:t>, the </a:t>
            </a:r>
            <a:r>
              <a:rPr lang="en-US" altLang="en-US" sz="2700" u="sng" dirty="0">
                <a:solidFill>
                  <a:srgbClr val="000000"/>
                </a:solidFill>
                <a:latin typeface="Cambria" panose="02040503050406030204" pitchFamily="18" charset="0"/>
              </a:rPr>
              <a:t>array is automatically passed</a:t>
            </a:r>
            <a:r>
              <a:rPr lang="en-US" altLang="en-US" sz="2700" dirty="0">
                <a:solidFill>
                  <a:srgbClr val="000000"/>
                </a:solidFill>
                <a:latin typeface="Cambria" panose="02040503050406030204" pitchFamily="18" charset="0"/>
              </a:rPr>
              <a:t> to the function </a:t>
            </a:r>
            <a:r>
              <a:rPr lang="en-US" altLang="en-US" sz="2700" b="1" i="1" u="sng" dirty="0">
                <a:solidFill>
                  <a:srgbClr val="000000"/>
                </a:solidFill>
                <a:latin typeface="Cambria" panose="02040503050406030204" pitchFamily="18" charset="0"/>
              </a:rPr>
              <a:t>by reference</a:t>
            </a:r>
            <a:r>
              <a:rPr lang="en-US" altLang="en-US" sz="2700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 eaLnBrk="1" hangingPunct="1">
              <a:lnSpc>
                <a:spcPct val="90000"/>
              </a:lnSpc>
            </a:pPr>
            <a:r>
              <a:rPr lang="en-US" altLang="en-US" sz="2700" dirty="0">
                <a:solidFill>
                  <a:srgbClr val="000000"/>
                </a:solidFill>
                <a:latin typeface="Cambria" panose="02040503050406030204" pitchFamily="18" charset="0"/>
              </a:rPr>
              <a:t>However, </a:t>
            </a:r>
            <a:r>
              <a:rPr lang="en-US" altLang="en-US" sz="2700" u="sng" dirty="0">
                <a:solidFill>
                  <a:srgbClr val="000000"/>
                </a:solidFill>
                <a:latin typeface="Cambria" panose="02040503050406030204" pitchFamily="18" charset="0"/>
              </a:rPr>
              <a:t>structures</a:t>
            </a:r>
            <a:r>
              <a:rPr lang="en-US" altLang="en-US" sz="2700" dirty="0">
                <a:solidFill>
                  <a:srgbClr val="000000"/>
                </a:solidFill>
                <a:latin typeface="Cambria" panose="02040503050406030204" pitchFamily="18" charset="0"/>
              </a:rPr>
              <a:t> are </a:t>
            </a:r>
            <a:r>
              <a:rPr lang="en-US" altLang="en-US" sz="2700" u="sng" dirty="0">
                <a:solidFill>
                  <a:srgbClr val="000000"/>
                </a:solidFill>
                <a:latin typeface="Cambria" panose="02040503050406030204" pitchFamily="18" charset="0"/>
              </a:rPr>
              <a:t>always passed</a:t>
            </a:r>
            <a:r>
              <a:rPr lang="en-US" altLang="en-US" sz="2700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2700" b="1" i="1" u="sng" dirty="0">
                <a:solidFill>
                  <a:srgbClr val="000000"/>
                </a:solidFill>
                <a:latin typeface="Cambria" panose="02040503050406030204" pitchFamily="18" charset="0"/>
              </a:rPr>
              <a:t>by value</a:t>
            </a:r>
            <a:r>
              <a:rPr lang="en-US" altLang="en-US" sz="2700" dirty="0">
                <a:solidFill>
                  <a:srgbClr val="000000"/>
                </a:solidFill>
                <a:latin typeface="Cambria" panose="02040503050406030204" pitchFamily="18" charset="0"/>
              </a:rPr>
              <a:t>—a </a:t>
            </a:r>
            <a:r>
              <a:rPr lang="en-US" altLang="en-US" sz="2700" b="1" i="1" u="sng" dirty="0">
                <a:solidFill>
                  <a:srgbClr val="000000"/>
                </a:solidFill>
                <a:latin typeface="Cambria" panose="02040503050406030204" pitchFamily="18" charset="0"/>
              </a:rPr>
              <a:t>copy</a:t>
            </a:r>
            <a:r>
              <a:rPr lang="en-US" altLang="en-US" sz="2700" dirty="0">
                <a:solidFill>
                  <a:srgbClr val="000000"/>
                </a:solidFill>
                <a:latin typeface="Cambria" panose="02040503050406030204" pitchFamily="18" charset="0"/>
              </a:rPr>
              <a:t> of the entire structure is </a:t>
            </a:r>
            <a:r>
              <a:rPr lang="en-US" altLang="en-US" sz="2700" u="sng" dirty="0">
                <a:solidFill>
                  <a:srgbClr val="000000"/>
                </a:solidFill>
                <a:latin typeface="Cambria" panose="02040503050406030204" pitchFamily="18" charset="0"/>
              </a:rPr>
              <a:t>passed</a:t>
            </a:r>
            <a:r>
              <a:rPr lang="en-US" altLang="en-US" sz="2700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48214318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229600" cy="715962"/>
          </a:xfrm>
        </p:spPr>
        <p:txBody>
          <a:bodyPr>
            <a:no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2800" dirty="0">
                <a:solidFill>
                  <a:srgbClr val="24B5A1"/>
                </a:solidFill>
                <a:latin typeface="Calibri" panose="020F0502020204030204" pitchFamily="34" charset="0"/>
              </a:rPr>
              <a:t>7.5.2  </a:t>
            </a:r>
            <a:r>
              <a:rPr lang="en-US" sz="2800" dirty="0">
                <a:solidFill>
                  <a:srgbClr val="3380E6"/>
                </a:solidFill>
                <a:latin typeface="Calibri" panose="020F0502020204030204" pitchFamily="34" charset="0"/>
              </a:rPr>
              <a:t>Printing a String One Character at a Time Using a Non-Constant Pointer to Constant Data (Cont.)</a:t>
            </a:r>
          </a:p>
        </p:txBody>
      </p:sp>
      <p:sp>
        <p:nvSpPr>
          <p:cNvPr id="71683" name="Text Placeholder 2"/>
          <p:cNvSpPr>
            <a:spLocks noGrp="1"/>
          </p:cNvSpPr>
          <p:nvPr>
            <p:ph type="body" idx="1"/>
          </p:nvPr>
        </p:nvSpPr>
        <p:spPr>
          <a:xfrm>
            <a:off x="76200" y="1130506"/>
            <a:ext cx="8991600" cy="4525963"/>
          </a:xfrm>
        </p:spPr>
        <p:txBody>
          <a:bodyPr>
            <a:normAutofit/>
          </a:bodyPr>
          <a:lstStyle/>
          <a:p>
            <a:pPr algn="just" eaLnBrk="1" hangingPunct="1"/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This </a:t>
            </a:r>
            <a:r>
              <a:rPr lang="en-US" altLang="en-US" sz="2500" u="sng" dirty="0">
                <a:solidFill>
                  <a:srgbClr val="000000"/>
                </a:solidFill>
                <a:latin typeface="Cambria" panose="02040503050406030204" pitchFamily="18" charset="0"/>
              </a:rPr>
              <a:t>requires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 the </a:t>
            </a:r>
            <a:r>
              <a:rPr lang="en-US" altLang="en-US" sz="2500" u="sng" dirty="0">
                <a:solidFill>
                  <a:srgbClr val="000000"/>
                </a:solidFill>
                <a:latin typeface="Cambria" panose="02040503050406030204" pitchFamily="18" charset="0"/>
              </a:rPr>
              <a:t>execution-time overhead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 of making a </a:t>
            </a:r>
            <a:r>
              <a:rPr lang="en-US" altLang="en-US" sz="2500" u="sng" dirty="0">
                <a:solidFill>
                  <a:srgbClr val="000000"/>
                </a:solidFill>
                <a:latin typeface="Cambria" panose="02040503050406030204" pitchFamily="18" charset="0"/>
              </a:rPr>
              <a:t>copy of each data item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 in the structure and </a:t>
            </a:r>
            <a:r>
              <a:rPr lang="en-US" altLang="en-US" sz="2500" u="sng" dirty="0">
                <a:solidFill>
                  <a:srgbClr val="000000"/>
                </a:solidFill>
                <a:latin typeface="Cambria" panose="02040503050406030204" pitchFamily="18" charset="0"/>
              </a:rPr>
              <a:t>storing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 it on the computer’s </a:t>
            </a:r>
            <a:r>
              <a:rPr lang="en-US" altLang="en-US" sz="2500" i="1" u="sng" dirty="0">
                <a:solidFill>
                  <a:srgbClr val="000000"/>
                </a:solidFill>
                <a:latin typeface="Cambria" panose="02040503050406030204" pitchFamily="18" charset="0"/>
              </a:rPr>
              <a:t>function call stack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 eaLnBrk="1" hangingPunct="1"/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When </a:t>
            </a:r>
            <a:r>
              <a:rPr lang="en-US" altLang="en-US" sz="2500" u="sng" dirty="0">
                <a:solidFill>
                  <a:srgbClr val="000000"/>
                </a:solidFill>
                <a:latin typeface="Cambria" panose="02040503050406030204" pitchFamily="18" charset="0"/>
              </a:rPr>
              <a:t>structure data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 must be </a:t>
            </a:r>
            <a:r>
              <a:rPr lang="en-US" altLang="en-US" sz="2500" u="sng" dirty="0">
                <a:solidFill>
                  <a:srgbClr val="000000"/>
                </a:solidFill>
                <a:latin typeface="Cambria" panose="02040503050406030204" pitchFamily="18" charset="0"/>
              </a:rPr>
              <a:t>passed to a function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, we can use </a:t>
            </a:r>
            <a:r>
              <a:rPr lang="en-US" altLang="en-US" sz="2500" b="1" u="sng" dirty="0">
                <a:solidFill>
                  <a:srgbClr val="000000"/>
                </a:solidFill>
                <a:latin typeface="Cambria" panose="02040503050406030204" pitchFamily="18" charset="0"/>
              </a:rPr>
              <a:t>pointers to constant data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 to get the performance of </a:t>
            </a:r>
            <a:r>
              <a:rPr lang="en-US" altLang="en-US" sz="2500" u="sng" dirty="0">
                <a:solidFill>
                  <a:srgbClr val="000000"/>
                </a:solidFill>
                <a:latin typeface="Cambria" panose="02040503050406030204" pitchFamily="18" charset="0"/>
              </a:rPr>
              <a:t>pass-by-reference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 and the </a:t>
            </a:r>
            <a:r>
              <a:rPr lang="en-US" altLang="en-US" sz="2500" u="sng" dirty="0">
                <a:solidFill>
                  <a:srgbClr val="000000"/>
                </a:solidFill>
                <a:latin typeface="Cambria" panose="02040503050406030204" pitchFamily="18" charset="0"/>
              </a:rPr>
              <a:t>protection of pass-by-value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 eaLnBrk="1" hangingPunct="1"/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When a </a:t>
            </a:r>
            <a:r>
              <a:rPr lang="en-US" altLang="en-US" sz="2500" b="1" u="sng" dirty="0">
                <a:solidFill>
                  <a:srgbClr val="000000"/>
                </a:solidFill>
                <a:latin typeface="Cambria" panose="02040503050406030204" pitchFamily="18" charset="0"/>
              </a:rPr>
              <a:t>pointer</a:t>
            </a:r>
            <a:r>
              <a:rPr lang="en-US" altLang="en-US" sz="2500" u="sng" dirty="0">
                <a:solidFill>
                  <a:srgbClr val="000000"/>
                </a:solidFill>
                <a:latin typeface="Cambria" panose="02040503050406030204" pitchFamily="18" charset="0"/>
              </a:rPr>
              <a:t> to a structure is passed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, only a </a:t>
            </a:r>
            <a:r>
              <a:rPr lang="en-US" altLang="en-US" sz="2500" u="sng" dirty="0">
                <a:solidFill>
                  <a:srgbClr val="000000"/>
                </a:solidFill>
                <a:latin typeface="Cambria" panose="02040503050406030204" pitchFamily="18" charset="0"/>
              </a:rPr>
              <a:t>copy of the </a:t>
            </a:r>
            <a:r>
              <a:rPr lang="en-US" altLang="en-US" sz="2500" b="1" i="1" u="sng" dirty="0">
                <a:solidFill>
                  <a:srgbClr val="000000"/>
                </a:solidFill>
                <a:latin typeface="Cambria" panose="02040503050406030204" pitchFamily="18" charset="0"/>
              </a:rPr>
              <a:t>address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 at which the structure is stored </a:t>
            </a:r>
            <a:r>
              <a:rPr lang="en-US" altLang="en-US" sz="2500" u="sng" dirty="0">
                <a:solidFill>
                  <a:srgbClr val="000000"/>
                </a:solidFill>
                <a:latin typeface="Cambria" panose="02040503050406030204" pitchFamily="18" charset="0"/>
              </a:rPr>
              <a:t>must be made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 eaLnBrk="1" hangingPunct="1"/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On a machine with </a:t>
            </a:r>
            <a:r>
              <a:rPr lang="en-US" altLang="en-US" sz="2500" u="sng" dirty="0">
                <a:solidFill>
                  <a:srgbClr val="000000"/>
                </a:solidFill>
                <a:latin typeface="Cambria" panose="02040503050406030204" pitchFamily="18" charset="0"/>
              </a:rPr>
              <a:t>four-byte addresses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, a </a:t>
            </a:r>
            <a:r>
              <a:rPr lang="en-US" altLang="en-US" sz="2500" u="sng" dirty="0">
                <a:solidFill>
                  <a:srgbClr val="000000"/>
                </a:solidFill>
                <a:latin typeface="Cambria" panose="02040503050406030204" pitchFamily="18" charset="0"/>
              </a:rPr>
              <a:t>copy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 of four bytes of memory is made </a:t>
            </a:r>
            <a:r>
              <a:rPr lang="en-US" altLang="en-US" sz="2500" u="sng" dirty="0">
                <a:solidFill>
                  <a:srgbClr val="000000"/>
                </a:solidFill>
                <a:latin typeface="Cambria" panose="02040503050406030204" pitchFamily="18" charset="0"/>
              </a:rPr>
              <a:t>rather than a copy of possibly large structure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.</a:t>
            </a:r>
          </a:p>
        </p:txBody>
      </p:sp>
      <p:pic>
        <p:nvPicPr>
          <p:cNvPr id="5" name="Picture 1" descr="chtp8_07_Page_32">
            <a:extLst>
              <a:ext uri="{FF2B5EF4-FFF2-40B4-BE49-F238E27FC236}">
                <a16:creationId xmlns:a16="http://schemas.microsoft.com/office/drawing/2014/main" xmlns="" id="{CAB4AAAF-CB26-4687-BBFB-E6A54AC4249A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8" t="5555" r="3631" b="81111"/>
          <a:stretch/>
        </p:blipFill>
        <p:spPr>
          <a:xfrm>
            <a:off x="1143000" y="5818165"/>
            <a:ext cx="7128001" cy="792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0087195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36523"/>
            <a:ext cx="8229600" cy="715962"/>
          </a:xfrm>
        </p:spPr>
        <p:txBody>
          <a:bodyPr>
            <a:no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2800" dirty="0">
                <a:solidFill>
                  <a:srgbClr val="24B5A1"/>
                </a:solidFill>
                <a:latin typeface="Calibri" panose="020F0502020204030204" pitchFamily="34" charset="0"/>
              </a:rPr>
              <a:t>7.5.2  </a:t>
            </a:r>
            <a:r>
              <a:rPr lang="en-US" sz="2800" dirty="0">
                <a:solidFill>
                  <a:srgbClr val="3380E6"/>
                </a:solidFill>
                <a:latin typeface="Calibri" panose="020F0502020204030204" pitchFamily="34" charset="0"/>
              </a:rPr>
              <a:t>Printing a String One Character at a Time Using a Non-Constant Pointer to Constant Data (Cont.)</a:t>
            </a:r>
          </a:p>
        </p:txBody>
      </p:sp>
      <p:sp>
        <p:nvSpPr>
          <p:cNvPr id="73731" name="Text Placeholder 2"/>
          <p:cNvSpPr>
            <a:spLocks noGrp="1"/>
          </p:cNvSpPr>
          <p:nvPr>
            <p:ph type="body" idx="1"/>
          </p:nvPr>
        </p:nvSpPr>
        <p:spPr>
          <a:xfrm>
            <a:off x="152400" y="1166018"/>
            <a:ext cx="8915400" cy="5190334"/>
          </a:xfrm>
        </p:spPr>
        <p:txBody>
          <a:bodyPr>
            <a:noAutofit/>
          </a:bodyPr>
          <a:lstStyle/>
          <a:p>
            <a:pPr algn="just" eaLnBrk="1" hangingPunct="1"/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If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memory is low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and execution efficiency is a concern,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use pointers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 eaLnBrk="1" hangingPunct="1"/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If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memory is in abundance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and efficiency is not a major concern,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pass data by value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to enforce the principle of least privilege. </a:t>
            </a:r>
          </a:p>
          <a:p>
            <a:pPr algn="just" eaLnBrk="1" hangingPunct="1"/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Remember that some systems do not enforce </a:t>
            </a:r>
            <a:r>
              <a:rPr lang="en-US" altLang="en-US" u="sng" dirty="0">
                <a:solidFill>
                  <a:srgbClr val="000000"/>
                </a:solidFill>
                <a:latin typeface="Consolas" panose="020B0609020204030204" pitchFamily="49" charset="0"/>
              </a:rPr>
              <a:t>const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well, </a:t>
            </a:r>
            <a:endParaRPr lang="tr-TR" altLang="en-US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lvl="1" algn="just"/>
            <a:r>
              <a:rPr lang="en-US" altLang="en-US" sz="3200" dirty="0">
                <a:solidFill>
                  <a:srgbClr val="000000"/>
                </a:solidFill>
                <a:latin typeface="Cambria" panose="02040503050406030204" pitchFamily="18" charset="0"/>
              </a:rPr>
              <a:t>so </a:t>
            </a:r>
            <a:r>
              <a:rPr lang="en-US" altLang="en-US" sz="3200" u="sng" dirty="0">
                <a:solidFill>
                  <a:srgbClr val="000000"/>
                </a:solidFill>
                <a:latin typeface="Cambria" panose="02040503050406030204" pitchFamily="18" charset="0"/>
              </a:rPr>
              <a:t>pass-by-value</a:t>
            </a:r>
            <a:r>
              <a:rPr lang="en-US" altLang="en-US" sz="3200" dirty="0">
                <a:solidFill>
                  <a:srgbClr val="000000"/>
                </a:solidFill>
                <a:latin typeface="Cambria" panose="02040503050406030204" pitchFamily="18" charset="0"/>
              </a:rPr>
              <a:t> is still the </a:t>
            </a:r>
            <a:r>
              <a:rPr lang="en-US" altLang="en-US" sz="3200" u="sng" dirty="0">
                <a:solidFill>
                  <a:srgbClr val="000000"/>
                </a:solidFill>
                <a:latin typeface="Cambria" panose="02040503050406030204" pitchFamily="18" charset="0"/>
              </a:rPr>
              <a:t>best way</a:t>
            </a:r>
            <a:r>
              <a:rPr lang="en-US" altLang="en-US" sz="3200" dirty="0">
                <a:solidFill>
                  <a:srgbClr val="000000"/>
                </a:solidFill>
                <a:latin typeface="Cambria" panose="02040503050406030204" pitchFamily="18" charset="0"/>
              </a:rPr>
              <a:t> to </a:t>
            </a:r>
            <a:r>
              <a:rPr lang="en-US" altLang="en-US" sz="3200" u="sng" dirty="0">
                <a:solidFill>
                  <a:srgbClr val="000000"/>
                </a:solidFill>
                <a:latin typeface="Cambria" panose="02040503050406030204" pitchFamily="18" charset="0"/>
              </a:rPr>
              <a:t>prevent</a:t>
            </a:r>
            <a:r>
              <a:rPr lang="en-US" altLang="en-US" sz="3200" dirty="0">
                <a:solidFill>
                  <a:srgbClr val="000000"/>
                </a:solidFill>
                <a:latin typeface="Cambria" panose="02040503050406030204" pitchFamily="18" charset="0"/>
              </a:rPr>
              <a:t> data from being </a:t>
            </a:r>
            <a:r>
              <a:rPr lang="en-US" altLang="en-US" sz="3200" u="sng" dirty="0">
                <a:solidFill>
                  <a:srgbClr val="000000"/>
                </a:solidFill>
                <a:latin typeface="Cambria" panose="02040503050406030204" pitchFamily="18" charset="0"/>
              </a:rPr>
              <a:t>modified</a:t>
            </a:r>
            <a:r>
              <a:rPr lang="en-US" altLang="en-US" sz="3200" dirty="0">
                <a:solidFill>
                  <a:srgbClr val="000000"/>
                </a:solidFill>
                <a:latin typeface="Cambria" panose="02040503050406030204" pitchFamily="18" charset="0"/>
              </a:rPr>
              <a:t>.</a:t>
            </a:r>
          </a:p>
        </p:txBody>
      </p:sp>
      <p:sp>
        <p:nvSpPr>
          <p:cNvPr id="74756" name="Footer Placeholder 3"/>
          <p:cNvSpPr>
            <a:spLocks noGrp="1"/>
          </p:cNvSpPr>
          <p:nvPr>
            <p:ph type="ftr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/>
              <a:t>© 2016 Pearson Education, Ltd.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54404224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38003"/>
            <a:ext cx="8229600" cy="792162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Calibri" panose="020F0502020204030204" pitchFamily="34" charset="0"/>
              </a:rPr>
              <a:t>7.5.3  </a:t>
            </a:r>
            <a:r>
              <a:rPr lang="en-US" dirty="0">
                <a:solidFill>
                  <a:srgbClr val="3380E6"/>
                </a:solidFill>
                <a:latin typeface="Calibri" panose="020F0502020204030204" pitchFamily="34" charset="0"/>
              </a:rPr>
              <a:t>Attempting to Modify a Constant Pointer to Non-Constant Data</a:t>
            </a:r>
          </a:p>
        </p:txBody>
      </p:sp>
      <p:sp>
        <p:nvSpPr>
          <p:cNvPr id="74755" name="Text Placeholder 2"/>
          <p:cNvSpPr>
            <a:spLocks noGrp="1"/>
          </p:cNvSpPr>
          <p:nvPr>
            <p:ph type="body" idx="1"/>
          </p:nvPr>
        </p:nvSpPr>
        <p:spPr>
          <a:xfrm>
            <a:off x="142782" y="990600"/>
            <a:ext cx="8858435" cy="5082382"/>
          </a:xfrm>
        </p:spPr>
        <p:txBody>
          <a:bodyPr>
            <a:normAutofit/>
          </a:bodyPr>
          <a:lstStyle/>
          <a:p>
            <a:pPr algn="just" eaLnBrk="1" hangingPunct="1"/>
            <a:r>
              <a:rPr lang="en-US" altLang="en-US" sz="2700" dirty="0">
                <a:solidFill>
                  <a:srgbClr val="000000"/>
                </a:solidFill>
                <a:latin typeface="Cambria" panose="02040503050406030204" pitchFamily="18" charset="0"/>
              </a:rPr>
              <a:t>A </a:t>
            </a:r>
            <a:r>
              <a:rPr lang="en-US" altLang="en-US" sz="2700" b="1" u="sng" dirty="0">
                <a:solidFill>
                  <a:srgbClr val="0000FF"/>
                </a:solidFill>
                <a:latin typeface="Cambria" panose="02040503050406030204" pitchFamily="18" charset="0"/>
              </a:rPr>
              <a:t>constant pointer</a:t>
            </a:r>
            <a:r>
              <a:rPr lang="en-US" altLang="en-US" sz="2700" dirty="0">
                <a:solidFill>
                  <a:srgbClr val="0000FF"/>
                </a:solidFill>
                <a:latin typeface="Cambria" panose="02040503050406030204" pitchFamily="18" charset="0"/>
              </a:rPr>
              <a:t> to </a:t>
            </a:r>
            <a:r>
              <a:rPr lang="en-US" altLang="en-US" sz="2700" b="1" u="sng" dirty="0">
                <a:solidFill>
                  <a:srgbClr val="0000FF"/>
                </a:solidFill>
                <a:latin typeface="Cambria" panose="02040503050406030204" pitchFamily="18" charset="0"/>
              </a:rPr>
              <a:t>non-constant data</a:t>
            </a:r>
            <a:r>
              <a:rPr lang="en-US" altLang="en-US" sz="2700" dirty="0">
                <a:solidFill>
                  <a:srgbClr val="0000FF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2700" dirty="0">
                <a:solidFill>
                  <a:srgbClr val="000000"/>
                </a:solidFill>
                <a:latin typeface="Cambria" panose="02040503050406030204" pitchFamily="18" charset="0"/>
              </a:rPr>
              <a:t>always </a:t>
            </a:r>
            <a:r>
              <a:rPr lang="en-US" altLang="en-US" sz="2700" u="sng" dirty="0">
                <a:solidFill>
                  <a:srgbClr val="000000"/>
                </a:solidFill>
                <a:latin typeface="Cambria" panose="02040503050406030204" pitchFamily="18" charset="0"/>
              </a:rPr>
              <a:t>points</a:t>
            </a:r>
            <a:r>
              <a:rPr lang="en-US" altLang="en-US" sz="2700" dirty="0">
                <a:solidFill>
                  <a:srgbClr val="000000"/>
                </a:solidFill>
                <a:latin typeface="Cambria" panose="02040503050406030204" pitchFamily="18" charset="0"/>
              </a:rPr>
              <a:t> to the </a:t>
            </a:r>
            <a:r>
              <a:rPr lang="en-US" altLang="en-US" sz="2700" u="sng" dirty="0">
                <a:solidFill>
                  <a:srgbClr val="000000"/>
                </a:solidFill>
                <a:latin typeface="Cambria" panose="02040503050406030204" pitchFamily="18" charset="0"/>
              </a:rPr>
              <a:t>same memory location</a:t>
            </a:r>
            <a:r>
              <a:rPr lang="en-US" altLang="en-US" sz="2700" dirty="0">
                <a:solidFill>
                  <a:srgbClr val="000000"/>
                </a:solidFill>
                <a:latin typeface="Cambria" panose="02040503050406030204" pitchFamily="18" charset="0"/>
              </a:rPr>
              <a:t>, and the </a:t>
            </a:r>
            <a:r>
              <a:rPr lang="en-US" altLang="en-US" sz="2700" u="sng" dirty="0">
                <a:solidFill>
                  <a:srgbClr val="000000"/>
                </a:solidFill>
                <a:latin typeface="Cambria" panose="02040503050406030204" pitchFamily="18" charset="0"/>
              </a:rPr>
              <a:t>data</a:t>
            </a:r>
            <a:r>
              <a:rPr lang="en-US" altLang="en-US" sz="2700" dirty="0">
                <a:solidFill>
                  <a:srgbClr val="000000"/>
                </a:solidFill>
                <a:latin typeface="Cambria" panose="02040503050406030204" pitchFamily="18" charset="0"/>
              </a:rPr>
              <a:t> at that location </a:t>
            </a:r>
            <a:r>
              <a:rPr lang="en-US" altLang="en-US" sz="2700" i="1" u="sng" dirty="0">
                <a:solidFill>
                  <a:srgbClr val="000000"/>
                </a:solidFill>
                <a:latin typeface="Cambria" panose="02040503050406030204" pitchFamily="18" charset="0"/>
              </a:rPr>
              <a:t>can be modified</a:t>
            </a:r>
            <a:r>
              <a:rPr lang="en-US" altLang="en-US" sz="2700" i="1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2700" dirty="0">
                <a:solidFill>
                  <a:srgbClr val="000000"/>
                </a:solidFill>
                <a:latin typeface="Cambria" panose="02040503050406030204" pitchFamily="18" charset="0"/>
              </a:rPr>
              <a:t>through the pointer. </a:t>
            </a:r>
          </a:p>
          <a:p>
            <a:pPr algn="just" eaLnBrk="1" hangingPunct="1"/>
            <a:r>
              <a:rPr lang="en-US" altLang="en-US" sz="2700" dirty="0">
                <a:solidFill>
                  <a:srgbClr val="000000"/>
                </a:solidFill>
                <a:latin typeface="Cambria" panose="02040503050406030204" pitchFamily="18" charset="0"/>
              </a:rPr>
              <a:t>This is the default for an </a:t>
            </a:r>
            <a:r>
              <a:rPr lang="en-US" altLang="en-US" sz="2700" u="sng" dirty="0">
                <a:solidFill>
                  <a:srgbClr val="000000"/>
                </a:solidFill>
                <a:latin typeface="Cambria" panose="02040503050406030204" pitchFamily="18" charset="0"/>
              </a:rPr>
              <a:t>array name</a:t>
            </a:r>
            <a:r>
              <a:rPr lang="en-US" altLang="en-US" sz="2700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 eaLnBrk="1" hangingPunct="1"/>
            <a:r>
              <a:rPr lang="en-US" altLang="en-US" sz="2700" dirty="0">
                <a:solidFill>
                  <a:srgbClr val="000000"/>
                </a:solidFill>
                <a:latin typeface="Cambria" panose="02040503050406030204" pitchFamily="18" charset="0"/>
              </a:rPr>
              <a:t>An </a:t>
            </a:r>
            <a:r>
              <a:rPr lang="en-US" altLang="en-US" sz="2700" b="1" u="sng" dirty="0">
                <a:solidFill>
                  <a:srgbClr val="000000"/>
                </a:solidFill>
                <a:latin typeface="Cambria" panose="02040503050406030204" pitchFamily="18" charset="0"/>
              </a:rPr>
              <a:t>array name</a:t>
            </a:r>
            <a:r>
              <a:rPr lang="en-US" altLang="en-US" sz="2700" dirty="0">
                <a:solidFill>
                  <a:srgbClr val="000000"/>
                </a:solidFill>
                <a:latin typeface="Cambria" panose="02040503050406030204" pitchFamily="18" charset="0"/>
              </a:rPr>
              <a:t> is a </a:t>
            </a:r>
            <a:r>
              <a:rPr lang="en-US" altLang="en-US" sz="2700" b="1" u="sng" dirty="0">
                <a:solidFill>
                  <a:srgbClr val="000000"/>
                </a:solidFill>
                <a:latin typeface="Cambria" panose="02040503050406030204" pitchFamily="18" charset="0"/>
              </a:rPr>
              <a:t>constant pointer</a:t>
            </a:r>
            <a:r>
              <a:rPr lang="en-US" altLang="en-US" sz="2700" dirty="0">
                <a:solidFill>
                  <a:srgbClr val="000000"/>
                </a:solidFill>
                <a:latin typeface="Cambria" panose="02040503050406030204" pitchFamily="18" charset="0"/>
              </a:rPr>
              <a:t> to the </a:t>
            </a:r>
            <a:r>
              <a:rPr lang="en-US" altLang="en-US" sz="2700" b="1" u="sng" dirty="0">
                <a:solidFill>
                  <a:srgbClr val="000000"/>
                </a:solidFill>
                <a:latin typeface="Cambria" panose="02040503050406030204" pitchFamily="18" charset="0"/>
              </a:rPr>
              <a:t>beginning of the array</a:t>
            </a:r>
            <a:r>
              <a:rPr lang="en-US" altLang="en-US" sz="2700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 eaLnBrk="1" hangingPunct="1"/>
            <a:r>
              <a:rPr lang="en-US" altLang="en-US" sz="2700" dirty="0">
                <a:solidFill>
                  <a:srgbClr val="000000"/>
                </a:solidFill>
                <a:latin typeface="Cambria" panose="02040503050406030204" pitchFamily="18" charset="0"/>
              </a:rPr>
              <a:t>All data in the array can be </a:t>
            </a:r>
            <a:r>
              <a:rPr lang="en-US" altLang="en-US" sz="2700" u="sng" dirty="0">
                <a:solidFill>
                  <a:srgbClr val="000000"/>
                </a:solidFill>
                <a:latin typeface="Cambria" panose="02040503050406030204" pitchFamily="18" charset="0"/>
              </a:rPr>
              <a:t>accessed and changed</a:t>
            </a:r>
            <a:r>
              <a:rPr lang="en-US" altLang="en-US" sz="2700" dirty="0">
                <a:solidFill>
                  <a:srgbClr val="000000"/>
                </a:solidFill>
                <a:latin typeface="Cambria" panose="02040503050406030204" pitchFamily="18" charset="0"/>
              </a:rPr>
              <a:t> by using the </a:t>
            </a:r>
            <a:r>
              <a:rPr lang="en-US" altLang="en-US" sz="2700" u="sng" dirty="0">
                <a:solidFill>
                  <a:srgbClr val="000000"/>
                </a:solidFill>
                <a:latin typeface="Cambria" panose="02040503050406030204" pitchFamily="18" charset="0"/>
              </a:rPr>
              <a:t>array name</a:t>
            </a:r>
            <a:r>
              <a:rPr lang="en-US" altLang="en-US" sz="2700" dirty="0">
                <a:solidFill>
                  <a:srgbClr val="000000"/>
                </a:solidFill>
                <a:latin typeface="Cambria" panose="02040503050406030204" pitchFamily="18" charset="0"/>
              </a:rPr>
              <a:t> and </a:t>
            </a:r>
            <a:r>
              <a:rPr lang="en-US" altLang="en-US" sz="2700" u="sng" dirty="0">
                <a:solidFill>
                  <a:srgbClr val="000000"/>
                </a:solidFill>
                <a:latin typeface="Cambria" panose="02040503050406030204" pitchFamily="18" charset="0"/>
              </a:rPr>
              <a:t>array indexing</a:t>
            </a:r>
            <a:r>
              <a:rPr lang="en-US" altLang="en-US" sz="2700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 eaLnBrk="1" hangingPunct="1"/>
            <a:r>
              <a:rPr lang="en-US" altLang="en-US" sz="2700" dirty="0">
                <a:solidFill>
                  <a:srgbClr val="000000"/>
                </a:solidFill>
                <a:latin typeface="Cambria" panose="02040503050406030204" pitchFamily="18" charset="0"/>
              </a:rPr>
              <a:t>A </a:t>
            </a:r>
            <a:r>
              <a:rPr lang="en-US" altLang="en-US" sz="2700" u="sng" dirty="0">
                <a:solidFill>
                  <a:srgbClr val="000000"/>
                </a:solidFill>
                <a:latin typeface="Cambria" panose="02040503050406030204" pitchFamily="18" charset="0"/>
              </a:rPr>
              <a:t>constant pointer</a:t>
            </a:r>
            <a:r>
              <a:rPr lang="en-US" altLang="en-US" sz="2700" dirty="0">
                <a:solidFill>
                  <a:srgbClr val="000000"/>
                </a:solidFill>
                <a:latin typeface="Cambria" panose="02040503050406030204" pitchFamily="18" charset="0"/>
              </a:rPr>
              <a:t> to </a:t>
            </a:r>
            <a:r>
              <a:rPr lang="en-US" altLang="en-US" sz="2700" u="sng" dirty="0">
                <a:solidFill>
                  <a:srgbClr val="000000"/>
                </a:solidFill>
                <a:latin typeface="Cambria" panose="02040503050406030204" pitchFamily="18" charset="0"/>
              </a:rPr>
              <a:t>non-constant data</a:t>
            </a:r>
            <a:r>
              <a:rPr lang="en-US" altLang="en-US" sz="2700" dirty="0">
                <a:solidFill>
                  <a:srgbClr val="000000"/>
                </a:solidFill>
                <a:latin typeface="Cambria" panose="02040503050406030204" pitchFamily="18" charset="0"/>
              </a:rPr>
              <a:t> can be used to </a:t>
            </a:r>
            <a:r>
              <a:rPr lang="en-US" altLang="en-US" sz="2700" u="sng" dirty="0">
                <a:solidFill>
                  <a:srgbClr val="000000"/>
                </a:solidFill>
                <a:latin typeface="Cambria" panose="02040503050406030204" pitchFamily="18" charset="0"/>
              </a:rPr>
              <a:t>receive an array</a:t>
            </a:r>
            <a:r>
              <a:rPr lang="en-US" altLang="en-US" sz="2700" dirty="0">
                <a:solidFill>
                  <a:srgbClr val="000000"/>
                </a:solidFill>
                <a:latin typeface="Cambria" panose="02040503050406030204" pitchFamily="18" charset="0"/>
              </a:rPr>
              <a:t> as an argument to a function that accesses array elements using only </a:t>
            </a:r>
            <a:r>
              <a:rPr lang="en-US" altLang="en-US" sz="2700" u="sng" dirty="0">
                <a:solidFill>
                  <a:srgbClr val="000000"/>
                </a:solidFill>
                <a:latin typeface="Cambria" panose="02040503050406030204" pitchFamily="18" charset="0"/>
              </a:rPr>
              <a:t>array index notation</a:t>
            </a:r>
            <a:r>
              <a:rPr lang="en-US" altLang="en-US" sz="2700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</p:txBody>
      </p:sp>
      <p:sp>
        <p:nvSpPr>
          <p:cNvPr id="75780" name="Footer Placeholder 3"/>
          <p:cNvSpPr>
            <a:spLocks noGrp="1"/>
          </p:cNvSpPr>
          <p:nvPr>
            <p:ph type="ftr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/>
              <a:t>© 2016 Pearson Education, Ltd.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92370119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8229600" cy="792162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Calibri" panose="020F0502020204030204" pitchFamily="34" charset="0"/>
              </a:rPr>
              <a:t>7.5.3  </a:t>
            </a:r>
            <a:r>
              <a:rPr lang="en-US" dirty="0">
                <a:solidFill>
                  <a:srgbClr val="3380E6"/>
                </a:solidFill>
                <a:latin typeface="Calibri" panose="020F0502020204030204" pitchFamily="34" charset="0"/>
              </a:rPr>
              <a:t>Attempting to Modify a Constant Pointer to Non-Constant Data (Cont.)</a:t>
            </a:r>
          </a:p>
        </p:txBody>
      </p:sp>
      <p:sp>
        <p:nvSpPr>
          <p:cNvPr id="75779" name="Text Placeholder 2"/>
          <p:cNvSpPr>
            <a:spLocks noGrp="1"/>
          </p:cNvSpPr>
          <p:nvPr>
            <p:ph type="body" idx="1"/>
          </p:nvPr>
        </p:nvSpPr>
        <p:spPr>
          <a:xfrm>
            <a:off x="76200" y="1166018"/>
            <a:ext cx="8991600" cy="5006182"/>
          </a:xfrm>
        </p:spPr>
        <p:txBody>
          <a:bodyPr>
            <a:noAutofit/>
          </a:bodyPr>
          <a:lstStyle/>
          <a:p>
            <a:pPr algn="just" eaLnBrk="1" hangingPunct="1"/>
            <a:r>
              <a:rPr lang="en-US" altLang="en-US" sz="2700" u="sng" dirty="0">
                <a:solidFill>
                  <a:srgbClr val="000000"/>
                </a:solidFill>
                <a:latin typeface="Cambria" panose="02040503050406030204" pitchFamily="18" charset="0"/>
              </a:rPr>
              <a:t>Pointers</a:t>
            </a:r>
            <a:r>
              <a:rPr lang="en-US" altLang="en-US" sz="2700" dirty="0">
                <a:solidFill>
                  <a:srgbClr val="000000"/>
                </a:solidFill>
                <a:latin typeface="Cambria" panose="02040503050406030204" pitchFamily="18" charset="0"/>
              </a:rPr>
              <a:t> that are </a:t>
            </a:r>
            <a:r>
              <a:rPr lang="en-US" altLang="en-US" sz="2700" u="sng" dirty="0">
                <a:solidFill>
                  <a:srgbClr val="000000"/>
                </a:solidFill>
                <a:latin typeface="Cambria" panose="02040503050406030204" pitchFamily="18" charset="0"/>
              </a:rPr>
              <a:t>declared</a:t>
            </a:r>
            <a:r>
              <a:rPr lang="en-US" altLang="en-US" sz="2700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2700" b="1" u="sng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altLang="en-US" sz="2700" dirty="0">
                <a:solidFill>
                  <a:srgbClr val="000000"/>
                </a:solidFill>
                <a:latin typeface="Cambria" panose="02040503050406030204" pitchFamily="18" charset="0"/>
              </a:rPr>
              <a:t> must be </a:t>
            </a:r>
            <a:r>
              <a:rPr lang="en-US" altLang="en-US" sz="2700" u="sng" dirty="0">
                <a:solidFill>
                  <a:srgbClr val="000000"/>
                </a:solidFill>
                <a:latin typeface="Cambria" panose="02040503050406030204" pitchFamily="18" charset="0"/>
              </a:rPr>
              <a:t>initialized</a:t>
            </a:r>
            <a:r>
              <a:rPr lang="en-US" altLang="en-US" sz="2700" dirty="0">
                <a:solidFill>
                  <a:srgbClr val="000000"/>
                </a:solidFill>
                <a:latin typeface="Cambria" panose="02040503050406030204" pitchFamily="18" charset="0"/>
              </a:rPr>
              <a:t> when they’re defined (if the pointer is a </a:t>
            </a:r>
            <a:r>
              <a:rPr lang="en-US" altLang="en-US" sz="2700" u="sng" dirty="0">
                <a:solidFill>
                  <a:srgbClr val="000000"/>
                </a:solidFill>
                <a:latin typeface="Cambria" panose="02040503050406030204" pitchFamily="18" charset="0"/>
              </a:rPr>
              <a:t>function parameter</a:t>
            </a:r>
            <a:r>
              <a:rPr lang="en-US" altLang="en-US" sz="2700" dirty="0">
                <a:solidFill>
                  <a:srgbClr val="000000"/>
                </a:solidFill>
                <a:latin typeface="Cambria" panose="02040503050406030204" pitchFamily="18" charset="0"/>
              </a:rPr>
              <a:t>, it’s </a:t>
            </a:r>
            <a:r>
              <a:rPr lang="en-US" altLang="en-US" sz="2700" u="sng" dirty="0">
                <a:solidFill>
                  <a:srgbClr val="000000"/>
                </a:solidFill>
                <a:latin typeface="Cambria" panose="02040503050406030204" pitchFamily="18" charset="0"/>
              </a:rPr>
              <a:t>initialized</a:t>
            </a:r>
            <a:r>
              <a:rPr lang="en-US" altLang="en-US" sz="2700" dirty="0">
                <a:solidFill>
                  <a:srgbClr val="000000"/>
                </a:solidFill>
                <a:latin typeface="Cambria" panose="02040503050406030204" pitchFamily="18" charset="0"/>
              </a:rPr>
              <a:t> with a </a:t>
            </a:r>
            <a:r>
              <a:rPr lang="en-US" altLang="en-US" sz="2700" u="sng" dirty="0">
                <a:solidFill>
                  <a:srgbClr val="000000"/>
                </a:solidFill>
                <a:latin typeface="Cambria" panose="02040503050406030204" pitchFamily="18" charset="0"/>
              </a:rPr>
              <a:t>pointer that’s passed</a:t>
            </a:r>
            <a:r>
              <a:rPr lang="en-US" altLang="en-US" sz="2700" dirty="0">
                <a:solidFill>
                  <a:srgbClr val="000000"/>
                </a:solidFill>
                <a:latin typeface="Cambria" panose="02040503050406030204" pitchFamily="18" charset="0"/>
              </a:rPr>
              <a:t> to the function). </a:t>
            </a:r>
          </a:p>
          <a:p>
            <a:pPr algn="just" eaLnBrk="1" hangingPunct="1"/>
            <a:r>
              <a:rPr lang="en-US" altLang="en-US" sz="2700" dirty="0">
                <a:solidFill>
                  <a:srgbClr val="000000"/>
                </a:solidFill>
                <a:latin typeface="Cambria" panose="02040503050406030204" pitchFamily="18" charset="0"/>
              </a:rPr>
              <a:t>Figure 7.13 attempts to </a:t>
            </a:r>
            <a:r>
              <a:rPr lang="en-US" altLang="en-US" sz="2700" u="sng" dirty="0">
                <a:solidFill>
                  <a:srgbClr val="000000"/>
                </a:solidFill>
                <a:latin typeface="Cambria" panose="02040503050406030204" pitchFamily="18" charset="0"/>
              </a:rPr>
              <a:t>modify a constant pointer</a:t>
            </a:r>
            <a:r>
              <a:rPr lang="en-US" altLang="en-US" sz="2700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 eaLnBrk="1" hangingPunct="1"/>
            <a:r>
              <a:rPr lang="en-US" altLang="en-US" sz="2700" u="sng" dirty="0">
                <a:solidFill>
                  <a:srgbClr val="000000"/>
                </a:solidFill>
                <a:latin typeface="Cambria" panose="02040503050406030204" pitchFamily="18" charset="0"/>
              </a:rPr>
              <a:t>Pointer</a:t>
            </a:r>
            <a:r>
              <a:rPr lang="en-US" altLang="en-US" sz="2700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27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ptr</a:t>
            </a:r>
            <a:r>
              <a:rPr lang="en-US" altLang="en-US" sz="2700" dirty="0">
                <a:solidFill>
                  <a:srgbClr val="000000"/>
                </a:solidFill>
                <a:latin typeface="Cambria" panose="02040503050406030204" pitchFamily="18" charset="0"/>
              </a:rPr>
              <a:t> is defined to be of type </a:t>
            </a:r>
            <a:r>
              <a:rPr lang="en-US" altLang="en-US" sz="2700" b="1" u="sng" dirty="0">
                <a:solidFill>
                  <a:srgbClr val="0000FF"/>
                </a:solidFill>
                <a:latin typeface="Consolas" panose="020B0609020204030204" pitchFamily="49" charset="0"/>
              </a:rPr>
              <a:t>int * const</a:t>
            </a:r>
            <a:r>
              <a:rPr lang="en-US" altLang="en-US" sz="2700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 eaLnBrk="1" hangingPunct="1"/>
            <a:r>
              <a:rPr lang="en-US" altLang="en-US" sz="2700" dirty="0">
                <a:solidFill>
                  <a:srgbClr val="000000"/>
                </a:solidFill>
                <a:latin typeface="Cambria" panose="02040503050406030204" pitchFamily="18" charset="0"/>
              </a:rPr>
              <a:t>The definition is read from </a:t>
            </a:r>
            <a:r>
              <a:rPr lang="en-US" altLang="en-US" sz="2700" i="1" u="sng" dirty="0">
                <a:solidFill>
                  <a:srgbClr val="000000"/>
                </a:solidFill>
                <a:latin typeface="Cambria" panose="02040503050406030204" pitchFamily="18" charset="0"/>
              </a:rPr>
              <a:t>right to left</a:t>
            </a:r>
            <a:r>
              <a:rPr lang="en-US" altLang="en-US" sz="2700" i="1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2700" dirty="0">
                <a:solidFill>
                  <a:srgbClr val="000000"/>
                </a:solidFill>
                <a:latin typeface="Cambria" panose="02040503050406030204" pitchFamily="18" charset="0"/>
              </a:rPr>
              <a:t>as “</a:t>
            </a:r>
            <a:r>
              <a:rPr lang="en-US" altLang="en-US" sz="2700" b="1" u="sng" dirty="0" err="1">
                <a:solidFill>
                  <a:srgbClr val="000000"/>
                </a:solidFill>
                <a:latin typeface="Consolas" panose="020B0609020204030204" pitchFamily="49" charset="0"/>
              </a:rPr>
              <a:t>ptr</a:t>
            </a:r>
            <a:r>
              <a:rPr lang="en-US" altLang="en-US" sz="2700" b="1" u="sng" dirty="0">
                <a:solidFill>
                  <a:srgbClr val="000000"/>
                </a:solidFill>
                <a:latin typeface="Cambria" panose="02040503050406030204" pitchFamily="18" charset="0"/>
              </a:rPr>
              <a:t> is a constant pointer to an integer</a:t>
            </a:r>
            <a:r>
              <a:rPr lang="en-US" altLang="en-US" sz="2700" dirty="0">
                <a:solidFill>
                  <a:srgbClr val="000000"/>
                </a:solidFill>
                <a:latin typeface="Cambria" panose="02040503050406030204" pitchFamily="18" charset="0"/>
              </a:rPr>
              <a:t>.” </a:t>
            </a:r>
            <a:endParaRPr lang="tr-TR" altLang="en-US" sz="270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algn="just" eaLnBrk="1" hangingPunct="1"/>
            <a:r>
              <a:rPr lang="en-US" altLang="en-US" sz="2700" dirty="0">
                <a:solidFill>
                  <a:srgbClr val="000000"/>
                </a:solidFill>
                <a:latin typeface="Cambria" panose="02040503050406030204" pitchFamily="18" charset="0"/>
              </a:rPr>
              <a:t>The pointer is </a:t>
            </a:r>
            <a:r>
              <a:rPr lang="en-US" altLang="en-US" sz="2700" u="sng" dirty="0">
                <a:solidFill>
                  <a:srgbClr val="000000"/>
                </a:solidFill>
                <a:latin typeface="Cambria" panose="02040503050406030204" pitchFamily="18" charset="0"/>
              </a:rPr>
              <a:t>initialized</a:t>
            </a:r>
            <a:r>
              <a:rPr lang="en-US" altLang="en-US" sz="2700" dirty="0">
                <a:solidFill>
                  <a:srgbClr val="000000"/>
                </a:solidFill>
                <a:latin typeface="Cambria" panose="02040503050406030204" pitchFamily="18" charset="0"/>
              </a:rPr>
              <a:t> with the </a:t>
            </a:r>
            <a:r>
              <a:rPr lang="en-US" altLang="en-US" sz="2700" b="1" u="sng" dirty="0">
                <a:solidFill>
                  <a:srgbClr val="000000"/>
                </a:solidFill>
                <a:latin typeface="Cambria" panose="02040503050406030204" pitchFamily="18" charset="0"/>
              </a:rPr>
              <a:t>address</a:t>
            </a:r>
            <a:r>
              <a:rPr lang="en-US" altLang="en-US" sz="2700" dirty="0">
                <a:solidFill>
                  <a:srgbClr val="000000"/>
                </a:solidFill>
                <a:latin typeface="Cambria" panose="02040503050406030204" pitchFamily="18" charset="0"/>
              </a:rPr>
              <a:t> of integer variable </a:t>
            </a:r>
            <a:r>
              <a:rPr lang="en-US" altLang="en-US" sz="2700" dirty="0">
                <a:solidFill>
                  <a:srgbClr val="000000"/>
                </a:solidFill>
                <a:latin typeface="Consolas" panose="020B0609020204030204" pitchFamily="49" charset="0"/>
              </a:rPr>
              <a:t>x</a:t>
            </a:r>
            <a:r>
              <a:rPr lang="en-US" altLang="en-US" sz="2700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 eaLnBrk="1" hangingPunct="1"/>
            <a:r>
              <a:rPr lang="en-US" altLang="en-US" sz="2700" dirty="0">
                <a:solidFill>
                  <a:srgbClr val="000000"/>
                </a:solidFill>
                <a:latin typeface="Cambria" panose="02040503050406030204" pitchFamily="18" charset="0"/>
              </a:rPr>
              <a:t>The program </a:t>
            </a:r>
            <a:r>
              <a:rPr lang="en-US" altLang="en-US" sz="2700" u="sng" dirty="0">
                <a:solidFill>
                  <a:srgbClr val="000000"/>
                </a:solidFill>
                <a:latin typeface="Cambria" panose="02040503050406030204" pitchFamily="18" charset="0"/>
              </a:rPr>
              <a:t>attempts</a:t>
            </a:r>
            <a:r>
              <a:rPr lang="en-US" altLang="en-US" sz="2700" dirty="0">
                <a:solidFill>
                  <a:srgbClr val="000000"/>
                </a:solidFill>
                <a:latin typeface="Cambria" panose="02040503050406030204" pitchFamily="18" charset="0"/>
              </a:rPr>
              <a:t> to </a:t>
            </a:r>
            <a:r>
              <a:rPr lang="en-US" altLang="en-US" sz="2700" u="sng" dirty="0">
                <a:solidFill>
                  <a:srgbClr val="000000"/>
                </a:solidFill>
                <a:latin typeface="Cambria" panose="02040503050406030204" pitchFamily="18" charset="0"/>
              </a:rPr>
              <a:t>assign the address of </a:t>
            </a:r>
            <a:r>
              <a:rPr lang="en-US" altLang="en-US" sz="2700" u="sng" dirty="0">
                <a:solidFill>
                  <a:srgbClr val="000000"/>
                </a:solidFill>
                <a:latin typeface="Consolas" panose="020B0609020204030204" pitchFamily="49" charset="0"/>
              </a:rPr>
              <a:t>y</a:t>
            </a:r>
            <a:r>
              <a:rPr lang="en-US" altLang="en-US" sz="2700" u="sng" dirty="0">
                <a:solidFill>
                  <a:srgbClr val="000000"/>
                </a:solidFill>
                <a:latin typeface="Cambria" panose="02040503050406030204" pitchFamily="18" charset="0"/>
              </a:rPr>
              <a:t> to </a:t>
            </a:r>
            <a:r>
              <a:rPr lang="en-US" altLang="en-US" sz="2700" u="sng" dirty="0" err="1">
                <a:solidFill>
                  <a:srgbClr val="000000"/>
                </a:solidFill>
                <a:latin typeface="Consolas" panose="020B0609020204030204" pitchFamily="49" charset="0"/>
              </a:rPr>
              <a:t>ptr</a:t>
            </a:r>
            <a:r>
              <a:rPr lang="en-US" altLang="en-US" sz="2700" dirty="0">
                <a:solidFill>
                  <a:srgbClr val="000000"/>
                </a:solidFill>
                <a:latin typeface="Cambria" panose="02040503050406030204" pitchFamily="18" charset="0"/>
              </a:rPr>
              <a:t>, but the compiler generates an </a:t>
            </a:r>
            <a:r>
              <a:rPr lang="en-US" altLang="en-US" sz="2700" u="sng" dirty="0">
                <a:solidFill>
                  <a:srgbClr val="000000"/>
                </a:solidFill>
                <a:latin typeface="Cambria" panose="02040503050406030204" pitchFamily="18" charset="0"/>
              </a:rPr>
              <a:t>error message</a:t>
            </a:r>
            <a:r>
              <a:rPr lang="en-US" altLang="en-US" sz="2700" dirty="0">
                <a:solidFill>
                  <a:srgbClr val="000000"/>
                </a:solidFill>
                <a:latin typeface="Cambria" panose="02040503050406030204" pitchFamily="18" charset="0"/>
              </a:rPr>
              <a:t>.</a:t>
            </a:r>
          </a:p>
        </p:txBody>
      </p:sp>
      <p:sp>
        <p:nvSpPr>
          <p:cNvPr id="76804" name="Footer Placeholder 3"/>
          <p:cNvSpPr>
            <a:spLocks noGrp="1"/>
          </p:cNvSpPr>
          <p:nvPr>
            <p:ph type="ftr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/>
              <a:t>© 2016 Pearson Education, Ltd.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24478981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tp8_07_Page_33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Ltd.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6465588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38003"/>
            <a:ext cx="8229600" cy="792162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Calibri" panose="020F0502020204030204" pitchFamily="34" charset="0"/>
              </a:rPr>
              <a:t>7.5.4  </a:t>
            </a:r>
            <a:r>
              <a:rPr lang="en-US" dirty="0">
                <a:solidFill>
                  <a:srgbClr val="3380E6"/>
                </a:solidFill>
                <a:latin typeface="Calibri" panose="020F0502020204030204" pitchFamily="34" charset="0"/>
              </a:rPr>
              <a:t>Attempting to Modify a Constant Pointer to Constant Data</a:t>
            </a:r>
          </a:p>
        </p:txBody>
      </p:sp>
      <p:sp>
        <p:nvSpPr>
          <p:cNvPr id="77827" name="Text Placeholder 2"/>
          <p:cNvSpPr>
            <a:spLocks noGrp="1"/>
          </p:cNvSpPr>
          <p:nvPr>
            <p:ph type="body" idx="1"/>
          </p:nvPr>
        </p:nvSpPr>
        <p:spPr>
          <a:xfrm>
            <a:off x="99132" y="941262"/>
            <a:ext cx="8968668" cy="5535738"/>
          </a:xfrm>
        </p:spPr>
        <p:txBody>
          <a:bodyPr>
            <a:noAutofit/>
          </a:bodyPr>
          <a:lstStyle/>
          <a:p>
            <a:pPr algn="just" eaLnBrk="1" hangingPunct="1"/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The </a:t>
            </a:r>
            <a:r>
              <a:rPr lang="en-US" altLang="en-US" i="1" u="sng" dirty="0">
                <a:solidFill>
                  <a:srgbClr val="000000"/>
                </a:solidFill>
                <a:latin typeface="Cambria" panose="02040503050406030204" pitchFamily="18" charset="0"/>
              </a:rPr>
              <a:t>least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 access privilege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is granted by a </a:t>
            </a:r>
            <a:r>
              <a:rPr lang="en-US" altLang="en-US" b="1" u="sng" dirty="0">
                <a:solidFill>
                  <a:srgbClr val="0000FF"/>
                </a:solidFill>
                <a:latin typeface="Cambria" panose="02040503050406030204" pitchFamily="18" charset="0"/>
              </a:rPr>
              <a:t>constant pointer</a:t>
            </a:r>
            <a:r>
              <a:rPr lang="en-US" altLang="en-US" dirty="0">
                <a:solidFill>
                  <a:srgbClr val="0000FF"/>
                </a:solidFill>
                <a:latin typeface="Cambria" panose="02040503050406030204" pitchFamily="18" charset="0"/>
              </a:rPr>
              <a:t> to </a:t>
            </a:r>
            <a:r>
              <a:rPr lang="en-US" altLang="en-US" b="1" u="sng" dirty="0">
                <a:solidFill>
                  <a:srgbClr val="0000FF"/>
                </a:solidFill>
                <a:latin typeface="Cambria" panose="02040503050406030204" pitchFamily="18" charset="0"/>
              </a:rPr>
              <a:t>constant data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 eaLnBrk="1" hangingPunct="1"/>
            <a:r>
              <a:rPr lang="tr-TR" altLang="en-US" dirty="0" err="1">
                <a:solidFill>
                  <a:srgbClr val="000000"/>
                </a:solidFill>
                <a:latin typeface="Cambria" panose="02040503050406030204" pitchFamily="18" charset="0"/>
              </a:rPr>
              <a:t>In</a:t>
            </a:r>
            <a:r>
              <a:rPr lang="tr-TR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tr-TR" altLang="en-US" dirty="0" err="1">
                <a:solidFill>
                  <a:srgbClr val="000000"/>
                </a:solidFill>
                <a:latin typeface="Cambria" panose="02040503050406030204" pitchFamily="18" charset="0"/>
              </a:rPr>
              <a:t>this</a:t>
            </a:r>
            <a:r>
              <a:rPr lang="tr-TR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tr-TR" altLang="en-US" dirty="0" err="1">
                <a:solidFill>
                  <a:srgbClr val="000000"/>
                </a:solidFill>
                <a:latin typeface="Cambria" panose="02040503050406030204" pitchFamily="18" charset="0"/>
              </a:rPr>
              <a:t>case</a:t>
            </a:r>
            <a:r>
              <a:rPr lang="tr-TR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;</a:t>
            </a:r>
          </a:p>
          <a:p>
            <a:pPr lvl="1" algn="just"/>
            <a:r>
              <a:rPr lang="tr-TR" altLang="en-US" sz="3200" dirty="0" err="1">
                <a:solidFill>
                  <a:srgbClr val="000000"/>
                </a:solidFill>
                <a:latin typeface="Cambria" panose="02040503050406030204" pitchFamily="18" charset="0"/>
              </a:rPr>
              <a:t>the</a:t>
            </a:r>
            <a:r>
              <a:rPr lang="en-US" altLang="en-US" sz="3200" dirty="0">
                <a:solidFill>
                  <a:srgbClr val="000000"/>
                </a:solidFill>
                <a:latin typeface="Cambria" panose="02040503050406030204" pitchFamily="18" charset="0"/>
              </a:rPr>
              <a:t> pointer </a:t>
            </a:r>
            <a:r>
              <a:rPr lang="en-US" altLang="en-US" sz="3200" u="sng" dirty="0">
                <a:solidFill>
                  <a:srgbClr val="000000"/>
                </a:solidFill>
                <a:latin typeface="Cambria" panose="02040503050406030204" pitchFamily="18" charset="0"/>
              </a:rPr>
              <a:t>always points to the </a:t>
            </a:r>
            <a:r>
              <a:rPr lang="en-US" altLang="en-US" sz="3200" i="1" u="sng" dirty="0">
                <a:solidFill>
                  <a:srgbClr val="000000"/>
                </a:solidFill>
                <a:latin typeface="Cambria" panose="02040503050406030204" pitchFamily="18" charset="0"/>
              </a:rPr>
              <a:t>same</a:t>
            </a:r>
            <a:r>
              <a:rPr lang="en-US" altLang="en-US" sz="3200" u="sng" dirty="0">
                <a:solidFill>
                  <a:srgbClr val="000000"/>
                </a:solidFill>
                <a:latin typeface="Cambria" panose="02040503050406030204" pitchFamily="18" charset="0"/>
              </a:rPr>
              <a:t> memory location</a:t>
            </a:r>
            <a:r>
              <a:rPr lang="en-US" altLang="en-US" sz="3200" dirty="0">
                <a:solidFill>
                  <a:srgbClr val="000000"/>
                </a:solidFill>
                <a:latin typeface="Cambria" panose="02040503050406030204" pitchFamily="18" charset="0"/>
              </a:rPr>
              <a:t>, </a:t>
            </a:r>
            <a:endParaRPr lang="tr-TR" altLang="en-US" sz="320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lvl="1" algn="just"/>
            <a:r>
              <a:rPr lang="en-US" altLang="en-US" sz="3200" dirty="0">
                <a:solidFill>
                  <a:srgbClr val="000000"/>
                </a:solidFill>
                <a:latin typeface="Cambria" panose="02040503050406030204" pitchFamily="18" charset="0"/>
              </a:rPr>
              <a:t>and the </a:t>
            </a:r>
            <a:r>
              <a:rPr lang="en-US" altLang="en-US" sz="3200" u="sng" dirty="0">
                <a:solidFill>
                  <a:srgbClr val="000000"/>
                </a:solidFill>
                <a:latin typeface="Cambria" panose="02040503050406030204" pitchFamily="18" charset="0"/>
              </a:rPr>
              <a:t>data</a:t>
            </a:r>
            <a:r>
              <a:rPr lang="en-US" altLang="en-US" sz="3200" dirty="0">
                <a:solidFill>
                  <a:srgbClr val="000000"/>
                </a:solidFill>
                <a:latin typeface="Cambria" panose="02040503050406030204" pitchFamily="18" charset="0"/>
              </a:rPr>
              <a:t> at that memory location </a:t>
            </a:r>
            <a:r>
              <a:rPr lang="en-US" altLang="en-US" sz="3200" i="1" u="sng" dirty="0">
                <a:solidFill>
                  <a:srgbClr val="000000"/>
                </a:solidFill>
                <a:latin typeface="Cambria" panose="02040503050406030204" pitchFamily="18" charset="0"/>
              </a:rPr>
              <a:t>cannot be modified</a:t>
            </a:r>
            <a:r>
              <a:rPr lang="en-US" altLang="en-US" sz="3200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 eaLnBrk="1" hangingPunct="1"/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This is how an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array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should be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passed to a function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that only looks at the array using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array index notation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and does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not modify the array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8978714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7175" y="136523"/>
            <a:ext cx="8229600" cy="639762"/>
          </a:xfrm>
        </p:spPr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Calibri" panose="020F0502020204030204" pitchFamily="34" charset="0"/>
              </a:rPr>
              <a:t>7.2  </a:t>
            </a:r>
            <a:r>
              <a:rPr lang="en-US" dirty="0">
                <a:solidFill>
                  <a:srgbClr val="3380E6"/>
                </a:solidFill>
                <a:latin typeface="Calibri" panose="020F0502020204030204" pitchFamily="34" charset="0"/>
              </a:rPr>
              <a:t>Pointer Variable Definitions and Initialization (cont.)</a:t>
            </a:r>
          </a:p>
        </p:txBody>
      </p:sp>
      <p:sp>
        <p:nvSpPr>
          <p:cNvPr id="18435" name="Text Placeholder 2"/>
          <p:cNvSpPr>
            <a:spLocks noGrp="1"/>
          </p:cNvSpPr>
          <p:nvPr>
            <p:ph type="body" idx="1"/>
          </p:nvPr>
        </p:nvSpPr>
        <p:spPr>
          <a:xfrm>
            <a:off x="152400" y="914400"/>
            <a:ext cx="8839200" cy="4525963"/>
          </a:xfrm>
        </p:spPr>
        <p:txBody>
          <a:bodyPr/>
          <a:lstStyle/>
          <a:p>
            <a:pPr algn="just" eaLnBrk="1" hangingPunct="1">
              <a:lnSpc>
                <a:spcPct val="80000"/>
              </a:lnSpc>
            </a:pP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The </a:t>
            </a:r>
            <a:r>
              <a:rPr lang="en-US" altLang="en-US" sz="2800" b="1" dirty="0">
                <a:solidFill>
                  <a:srgbClr val="0000FF"/>
                </a:solidFill>
                <a:latin typeface="Consolas" panose="020B0609020204030204" pitchFamily="49" charset="0"/>
              </a:rPr>
              <a:t>*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 applies </a:t>
            </a:r>
            <a:r>
              <a:rPr lang="en-US" altLang="en-US" sz="2500" i="1" u="sng" dirty="0">
                <a:solidFill>
                  <a:srgbClr val="000000"/>
                </a:solidFill>
                <a:latin typeface="Cambria" panose="02040503050406030204" pitchFamily="18" charset="0"/>
              </a:rPr>
              <a:t>only</a:t>
            </a:r>
            <a:r>
              <a:rPr lang="en-US" altLang="en-US" sz="2500" u="sng" dirty="0">
                <a:solidFill>
                  <a:srgbClr val="000000"/>
                </a:solidFill>
                <a:latin typeface="Cambria" panose="02040503050406030204" pitchFamily="18" charset="0"/>
              </a:rPr>
              <a:t> to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2500" u="sng" dirty="0" err="1">
                <a:solidFill>
                  <a:srgbClr val="000000"/>
                </a:solidFill>
                <a:latin typeface="Consolas" panose="020B0609020204030204" pitchFamily="49" charset="0"/>
              </a:rPr>
              <a:t>countPtr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 in the definition. </a:t>
            </a:r>
          </a:p>
          <a:p>
            <a:pPr algn="just" eaLnBrk="1" hangingPunct="1">
              <a:lnSpc>
                <a:spcPct val="80000"/>
              </a:lnSpc>
            </a:pP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When </a:t>
            </a:r>
            <a:r>
              <a:rPr lang="en-US" altLang="en-US" sz="2800" b="1" dirty="0">
                <a:solidFill>
                  <a:srgbClr val="0000FF"/>
                </a:solidFill>
                <a:latin typeface="Consolas" panose="020B0609020204030204" pitchFamily="49" charset="0"/>
              </a:rPr>
              <a:t>*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 is used in this manner in a definition, it </a:t>
            </a:r>
            <a:r>
              <a:rPr lang="en-US" altLang="en-US" sz="2500" u="sng" dirty="0">
                <a:solidFill>
                  <a:srgbClr val="000000"/>
                </a:solidFill>
                <a:latin typeface="Cambria" panose="02040503050406030204" pitchFamily="18" charset="0"/>
              </a:rPr>
              <a:t>indicates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 that the </a:t>
            </a:r>
            <a:r>
              <a:rPr lang="en-US" altLang="en-US" sz="2500" u="sng" dirty="0">
                <a:solidFill>
                  <a:srgbClr val="000000"/>
                </a:solidFill>
                <a:latin typeface="Cambria" panose="02040503050406030204" pitchFamily="18" charset="0"/>
              </a:rPr>
              <a:t>variable being defined is a </a:t>
            </a:r>
            <a:r>
              <a:rPr lang="en-US" altLang="en-US" sz="2500" b="1" u="sng" dirty="0">
                <a:solidFill>
                  <a:srgbClr val="000000"/>
                </a:solidFill>
                <a:latin typeface="Cambria" panose="02040503050406030204" pitchFamily="18" charset="0"/>
              </a:rPr>
              <a:t>pointer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 eaLnBrk="1" hangingPunct="1">
              <a:lnSpc>
                <a:spcPct val="80000"/>
              </a:lnSpc>
            </a:pP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Pointers can be defined to </a:t>
            </a:r>
            <a:r>
              <a:rPr lang="en-US" altLang="en-US" sz="2500" u="sng" dirty="0">
                <a:solidFill>
                  <a:srgbClr val="000000"/>
                </a:solidFill>
                <a:latin typeface="Cambria" panose="02040503050406030204" pitchFamily="18" charset="0"/>
              </a:rPr>
              <a:t>point to objects of </a:t>
            </a:r>
            <a:r>
              <a:rPr lang="en-US" altLang="en-US" sz="2500" i="1" u="sng" dirty="0">
                <a:solidFill>
                  <a:srgbClr val="000000"/>
                </a:solidFill>
                <a:latin typeface="Cambria" panose="02040503050406030204" pitchFamily="18" charset="0"/>
              </a:rPr>
              <a:t>any type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.</a:t>
            </a:r>
          </a:p>
          <a:p>
            <a:pPr algn="just" eaLnBrk="1" hangingPunct="1">
              <a:lnSpc>
                <a:spcPct val="80000"/>
              </a:lnSpc>
            </a:pP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To prevent the ambiguity of declaring pointer and non-pointer variables in the same declaration as shown above, you should </a:t>
            </a:r>
            <a:r>
              <a:rPr lang="en-US" altLang="en-US" sz="2500" u="sng" dirty="0">
                <a:solidFill>
                  <a:srgbClr val="000000"/>
                </a:solidFill>
                <a:latin typeface="Cambria" panose="02040503050406030204" pitchFamily="18" charset="0"/>
              </a:rPr>
              <a:t>always declare only one variable per declaration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.</a:t>
            </a:r>
          </a:p>
        </p:txBody>
      </p:sp>
      <p:sp>
        <p:nvSpPr>
          <p:cNvPr id="16388" name="Footer Placeholder 3"/>
          <p:cNvSpPr>
            <a:spLocks noGrp="1"/>
          </p:cNvSpPr>
          <p:nvPr>
            <p:ph type="ftr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/>
              <a:t>© 2016 Pearson Education, Ltd. All rights reserved.</a:t>
            </a:r>
          </a:p>
        </p:txBody>
      </p:sp>
      <p:pic>
        <p:nvPicPr>
          <p:cNvPr id="5" name="Picture 1" descr="chtp8_07_Page_06">
            <a:extLst>
              <a:ext uri="{FF2B5EF4-FFF2-40B4-BE49-F238E27FC236}">
                <a16:creationId xmlns:a16="http://schemas.microsoft.com/office/drawing/2014/main" xmlns="" id="{10ABDF5D-6E93-4AD6-9536-2788CC285784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8" t="5555" r="3631" b="76667"/>
          <a:stretch/>
        </p:blipFill>
        <p:spPr>
          <a:xfrm>
            <a:off x="925151" y="3869078"/>
            <a:ext cx="6804001" cy="100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1" descr="chtp8_07_Page_07">
            <a:extLst>
              <a:ext uri="{FF2B5EF4-FFF2-40B4-BE49-F238E27FC236}">
                <a16:creationId xmlns:a16="http://schemas.microsoft.com/office/drawing/2014/main" xmlns="" id="{3675B500-461C-4B41-821B-9E9109F7820D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3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8" t="5555" r="3631" b="80000"/>
          <a:stretch/>
        </p:blipFill>
        <p:spPr>
          <a:xfrm>
            <a:off x="914400" y="5164478"/>
            <a:ext cx="6878770" cy="82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3910544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228600"/>
            <a:ext cx="8229600" cy="639762"/>
          </a:xfrm>
        </p:spPr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Calibri" panose="020F0502020204030204" pitchFamily="34" charset="0"/>
              </a:rPr>
              <a:t>7.5  </a:t>
            </a:r>
            <a:r>
              <a:rPr lang="en-US" dirty="0">
                <a:solidFill>
                  <a:srgbClr val="3380E6"/>
                </a:solidFill>
                <a:latin typeface="Calibri" panose="020F0502020204030204" pitchFamily="34" charset="0"/>
              </a:rPr>
              <a:t>Using the </a:t>
            </a:r>
            <a:r>
              <a:rPr lang="en-US" dirty="0" err="1">
                <a:solidFill>
                  <a:srgbClr val="3380E6"/>
                </a:solidFill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3380E6"/>
                </a:solidFill>
                <a:latin typeface="Calibri" panose="020F0502020204030204" pitchFamily="34" charset="0"/>
              </a:rPr>
              <a:t> Qualifier with Pointers (Const.)</a:t>
            </a:r>
          </a:p>
        </p:txBody>
      </p:sp>
      <p:sp>
        <p:nvSpPr>
          <p:cNvPr id="78851" name="Text Placeholder 2"/>
          <p:cNvSpPr>
            <a:spLocks noGrp="1"/>
          </p:cNvSpPr>
          <p:nvPr>
            <p:ph type="body" idx="1"/>
          </p:nvPr>
        </p:nvSpPr>
        <p:spPr>
          <a:xfrm>
            <a:off x="152400" y="1066800"/>
            <a:ext cx="8915400" cy="5181600"/>
          </a:xfrm>
        </p:spPr>
        <p:txBody>
          <a:bodyPr>
            <a:normAutofit/>
          </a:bodyPr>
          <a:lstStyle/>
          <a:p>
            <a:pPr algn="just" eaLnBrk="1" hangingPunct="1"/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Figure 7.14 defines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pointer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variable </a:t>
            </a:r>
            <a:r>
              <a:rPr lang="en-US" alt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ptr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to be of type </a:t>
            </a:r>
            <a:r>
              <a:rPr lang="en-US" altLang="en-US" b="1" u="sng" dirty="0">
                <a:solidFill>
                  <a:srgbClr val="0000FF"/>
                </a:solidFill>
                <a:latin typeface="Consolas" panose="020B0609020204030204" pitchFamily="49" charset="0"/>
              </a:rPr>
              <a:t>const int *const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, which is read from </a:t>
            </a:r>
            <a:r>
              <a:rPr lang="en-US" altLang="en-US" i="1" u="sng" dirty="0">
                <a:solidFill>
                  <a:srgbClr val="000000"/>
                </a:solidFill>
                <a:latin typeface="Cambria" panose="02040503050406030204" pitchFamily="18" charset="0"/>
              </a:rPr>
              <a:t>right to left</a:t>
            </a:r>
            <a:r>
              <a:rPr lang="en-US" altLang="en-US" i="1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as “</a:t>
            </a:r>
            <a:r>
              <a:rPr lang="en-US" altLang="en-US" u="sng" dirty="0" err="1">
                <a:solidFill>
                  <a:srgbClr val="000000"/>
                </a:solidFill>
                <a:latin typeface="Consolas" panose="020B0609020204030204" pitchFamily="49" charset="0"/>
              </a:rPr>
              <a:t>ptr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 is a constant pointer to an integer constan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t.” </a:t>
            </a:r>
          </a:p>
          <a:p>
            <a:pPr algn="just" eaLnBrk="1" hangingPunct="1"/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The figure shows the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error messages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generated when an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attempt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is made </a:t>
            </a:r>
            <a:endParaRPr lang="tr-TR" altLang="en-US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lvl="1" algn="just"/>
            <a:r>
              <a:rPr lang="en-US" altLang="en-US" sz="3200" dirty="0">
                <a:solidFill>
                  <a:srgbClr val="000000"/>
                </a:solidFill>
                <a:latin typeface="Cambria" panose="02040503050406030204" pitchFamily="18" charset="0"/>
              </a:rPr>
              <a:t>to </a:t>
            </a:r>
            <a:r>
              <a:rPr lang="en-US" altLang="en-US" sz="3200" u="sng" dirty="0">
                <a:solidFill>
                  <a:srgbClr val="000000"/>
                </a:solidFill>
                <a:latin typeface="Cambria" panose="02040503050406030204" pitchFamily="18" charset="0"/>
              </a:rPr>
              <a:t>modify the data</a:t>
            </a:r>
            <a:r>
              <a:rPr lang="en-US" altLang="en-US" sz="3200" dirty="0">
                <a:solidFill>
                  <a:srgbClr val="000000"/>
                </a:solidFill>
                <a:latin typeface="Cambria" panose="02040503050406030204" pitchFamily="18" charset="0"/>
              </a:rPr>
              <a:t> to which </a:t>
            </a:r>
            <a:r>
              <a:rPr lang="en-US" altLang="en-US" sz="32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ptr</a:t>
            </a:r>
            <a:r>
              <a:rPr lang="en-US" altLang="en-US" sz="3200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3200" u="sng" dirty="0">
                <a:solidFill>
                  <a:srgbClr val="000000"/>
                </a:solidFill>
                <a:latin typeface="Cambria" panose="02040503050406030204" pitchFamily="18" charset="0"/>
              </a:rPr>
              <a:t>points</a:t>
            </a:r>
            <a:r>
              <a:rPr lang="en-US" altLang="en-US" sz="3200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endParaRPr lang="tr-TR" altLang="en-US" sz="320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lvl="1" algn="just"/>
            <a:r>
              <a:rPr lang="en-US" altLang="en-US" sz="3200" dirty="0">
                <a:solidFill>
                  <a:srgbClr val="000000"/>
                </a:solidFill>
                <a:latin typeface="Cambria" panose="02040503050406030204" pitchFamily="18" charset="0"/>
              </a:rPr>
              <a:t>and to </a:t>
            </a:r>
            <a:r>
              <a:rPr lang="en-US" altLang="en-US" sz="3200" i="1" u="sng" dirty="0">
                <a:solidFill>
                  <a:srgbClr val="000000"/>
                </a:solidFill>
                <a:latin typeface="Cambria" panose="02040503050406030204" pitchFamily="18" charset="0"/>
              </a:rPr>
              <a:t>modify</a:t>
            </a:r>
            <a:r>
              <a:rPr lang="en-US" altLang="en-US" sz="3200" u="sng" dirty="0">
                <a:solidFill>
                  <a:srgbClr val="000000"/>
                </a:solidFill>
                <a:latin typeface="Cambria" panose="02040503050406030204" pitchFamily="18" charset="0"/>
              </a:rPr>
              <a:t> the </a:t>
            </a:r>
            <a:r>
              <a:rPr lang="en-US" altLang="en-US" sz="3200" i="1" u="sng" dirty="0">
                <a:solidFill>
                  <a:srgbClr val="000000"/>
                </a:solidFill>
                <a:latin typeface="Cambria" panose="02040503050406030204" pitchFamily="18" charset="0"/>
              </a:rPr>
              <a:t>address</a:t>
            </a:r>
            <a:r>
              <a:rPr lang="en-US" altLang="en-US" sz="3200" dirty="0">
                <a:solidFill>
                  <a:srgbClr val="000000"/>
                </a:solidFill>
                <a:latin typeface="Cambria" panose="02040503050406030204" pitchFamily="18" charset="0"/>
              </a:rPr>
              <a:t> stored in the </a:t>
            </a:r>
            <a:r>
              <a:rPr lang="en-US" altLang="en-US" sz="3200" u="sng" dirty="0">
                <a:solidFill>
                  <a:srgbClr val="000000"/>
                </a:solidFill>
                <a:latin typeface="Cambria" panose="02040503050406030204" pitchFamily="18" charset="0"/>
              </a:rPr>
              <a:t>pointer variable</a:t>
            </a:r>
          </a:p>
        </p:txBody>
      </p:sp>
      <p:sp>
        <p:nvSpPr>
          <p:cNvPr id="80900" name="Footer Placeholder 3"/>
          <p:cNvSpPr>
            <a:spLocks noGrp="1"/>
          </p:cNvSpPr>
          <p:nvPr>
            <p:ph type="ftr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/>
              <a:t>© 2016 Pearson Education, Ltd.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89996175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tp8_07_Page_34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Ltd.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43397648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54219"/>
            <a:ext cx="8229600" cy="563562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000" dirty="0">
                <a:solidFill>
                  <a:srgbClr val="24B5A1"/>
                </a:solidFill>
                <a:latin typeface="Calibri" panose="020F0502020204030204" pitchFamily="34" charset="0"/>
              </a:rPr>
              <a:t>7.6  </a:t>
            </a:r>
            <a:r>
              <a:rPr lang="en-US" sz="3000" dirty="0">
                <a:solidFill>
                  <a:srgbClr val="3380E6"/>
                </a:solidFill>
                <a:latin typeface="Calibri" panose="020F0502020204030204" pitchFamily="34" charset="0"/>
              </a:rPr>
              <a:t>Bubble Sort Using Pass-by-Reference</a:t>
            </a:r>
          </a:p>
        </p:txBody>
      </p:sp>
      <p:sp>
        <p:nvSpPr>
          <p:cNvPr id="80899" name="Text Placeholder 2"/>
          <p:cNvSpPr>
            <a:spLocks noGrp="1"/>
          </p:cNvSpPr>
          <p:nvPr>
            <p:ph type="body" idx="1"/>
          </p:nvPr>
        </p:nvSpPr>
        <p:spPr>
          <a:xfrm>
            <a:off x="171634" y="838200"/>
            <a:ext cx="8896165" cy="5410200"/>
          </a:xfrm>
        </p:spPr>
        <p:txBody>
          <a:bodyPr>
            <a:normAutofit/>
          </a:bodyPr>
          <a:lstStyle/>
          <a:p>
            <a:pPr algn="just" eaLnBrk="1" hangingPunct="1">
              <a:lnSpc>
                <a:spcPct val="90000"/>
              </a:lnSpc>
            </a:pPr>
            <a:r>
              <a:rPr lang="en-US" altLang="en-US" sz="2700" dirty="0">
                <a:solidFill>
                  <a:srgbClr val="000000"/>
                </a:solidFill>
                <a:latin typeface="Cambria" panose="02040503050406030204" pitchFamily="18" charset="0"/>
              </a:rPr>
              <a:t>Let’s </a:t>
            </a:r>
            <a:r>
              <a:rPr lang="en-US" altLang="en-US" sz="2700" u="sng" dirty="0">
                <a:solidFill>
                  <a:srgbClr val="000000"/>
                </a:solidFill>
                <a:latin typeface="Cambria" panose="02040503050406030204" pitchFamily="18" charset="0"/>
              </a:rPr>
              <a:t>improve the bubble sort</a:t>
            </a:r>
            <a:r>
              <a:rPr lang="en-US" altLang="en-US" sz="2700" dirty="0">
                <a:solidFill>
                  <a:srgbClr val="000000"/>
                </a:solidFill>
                <a:latin typeface="Cambria" panose="02040503050406030204" pitchFamily="18" charset="0"/>
              </a:rPr>
              <a:t> program of Fig. 6.15 to use </a:t>
            </a:r>
            <a:r>
              <a:rPr lang="en-US" altLang="en-US" sz="2700" u="sng" dirty="0">
                <a:solidFill>
                  <a:srgbClr val="000000"/>
                </a:solidFill>
                <a:latin typeface="Cambria" panose="02040503050406030204" pitchFamily="18" charset="0"/>
              </a:rPr>
              <a:t>two functions</a:t>
            </a:r>
            <a:r>
              <a:rPr lang="en-US" altLang="en-US" sz="2700" dirty="0">
                <a:solidFill>
                  <a:srgbClr val="000000"/>
                </a:solidFill>
                <a:latin typeface="Cambria" panose="02040503050406030204" pitchFamily="18" charset="0"/>
              </a:rPr>
              <a:t>—</a:t>
            </a:r>
            <a:r>
              <a:rPr lang="en-US" altLang="en-US" sz="27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bubbleSort</a:t>
            </a:r>
            <a:r>
              <a:rPr lang="en-US" altLang="en-US" sz="2700" dirty="0">
                <a:solidFill>
                  <a:srgbClr val="000000"/>
                </a:solidFill>
                <a:latin typeface="Cambria" panose="02040503050406030204" pitchFamily="18" charset="0"/>
              </a:rPr>
              <a:t> and </a:t>
            </a:r>
            <a:r>
              <a:rPr lang="en-US" altLang="en-US" sz="2700" b="1" dirty="0">
                <a:solidFill>
                  <a:srgbClr val="000000"/>
                </a:solidFill>
                <a:latin typeface="Consolas" panose="020B0609020204030204" pitchFamily="49" charset="0"/>
              </a:rPr>
              <a:t>swap</a:t>
            </a:r>
            <a:r>
              <a:rPr lang="en-US" altLang="en-US" sz="2700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 eaLnBrk="1" hangingPunct="1">
              <a:lnSpc>
                <a:spcPct val="90000"/>
              </a:lnSpc>
            </a:pPr>
            <a:r>
              <a:rPr lang="en-US" altLang="en-US" sz="2700" dirty="0">
                <a:solidFill>
                  <a:srgbClr val="000000"/>
                </a:solidFill>
                <a:latin typeface="Cambria" panose="02040503050406030204" pitchFamily="18" charset="0"/>
              </a:rPr>
              <a:t>Function </a:t>
            </a:r>
            <a:r>
              <a:rPr lang="en-US" altLang="en-US" sz="27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bubbleSort</a:t>
            </a:r>
            <a:r>
              <a:rPr lang="en-US" altLang="en-US" sz="2700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2700" u="sng" dirty="0">
                <a:solidFill>
                  <a:srgbClr val="000000"/>
                </a:solidFill>
                <a:latin typeface="Cambria" panose="02040503050406030204" pitchFamily="18" charset="0"/>
              </a:rPr>
              <a:t>sorts the array</a:t>
            </a:r>
            <a:r>
              <a:rPr lang="en-US" altLang="en-US" sz="2700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 eaLnBrk="1" hangingPunct="1">
              <a:lnSpc>
                <a:spcPct val="90000"/>
              </a:lnSpc>
            </a:pPr>
            <a:r>
              <a:rPr lang="en-US" altLang="en-US" sz="2700" dirty="0">
                <a:solidFill>
                  <a:srgbClr val="000000"/>
                </a:solidFill>
                <a:latin typeface="Cambria" panose="02040503050406030204" pitchFamily="18" charset="0"/>
              </a:rPr>
              <a:t>It calls function </a:t>
            </a:r>
            <a:r>
              <a:rPr lang="en-US" altLang="en-US" sz="2700" b="1" dirty="0">
                <a:solidFill>
                  <a:srgbClr val="000000"/>
                </a:solidFill>
                <a:latin typeface="Consolas" panose="020B0609020204030204" pitchFamily="49" charset="0"/>
              </a:rPr>
              <a:t>swap</a:t>
            </a:r>
            <a:r>
              <a:rPr lang="en-US" altLang="en-US" sz="2700" dirty="0">
                <a:solidFill>
                  <a:srgbClr val="000000"/>
                </a:solidFill>
                <a:latin typeface="Cambria" panose="02040503050406030204" pitchFamily="18" charset="0"/>
              </a:rPr>
              <a:t> to </a:t>
            </a:r>
            <a:r>
              <a:rPr lang="en-US" altLang="en-US" sz="2700" u="sng" dirty="0">
                <a:solidFill>
                  <a:srgbClr val="000000"/>
                </a:solidFill>
                <a:latin typeface="Cambria" panose="02040503050406030204" pitchFamily="18" charset="0"/>
              </a:rPr>
              <a:t>exchange the array elements</a:t>
            </a:r>
            <a:r>
              <a:rPr lang="en-US" altLang="en-US" sz="2700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2700" b="1" dirty="0">
                <a:solidFill>
                  <a:srgbClr val="000000"/>
                </a:solidFill>
                <a:latin typeface="Consolas" panose="020B0609020204030204" pitchFamily="49" charset="0"/>
              </a:rPr>
              <a:t>array[j]</a:t>
            </a:r>
            <a:r>
              <a:rPr lang="en-US" altLang="en-US" sz="2700" dirty="0">
                <a:solidFill>
                  <a:srgbClr val="000000"/>
                </a:solidFill>
                <a:latin typeface="Cambria" panose="02040503050406030204" pitchFamily="18" charset="0"/>
              </a:rPr>
              <a:t> and </a:t>
            </a:r>
            <a:r>
              <a:rPr lang="en-US" altLang="en-US" sz="2700" b="1" dirty="0">
                <a:solidFill>
                  <a:srgbClr val="000000"/>
                </a:solidFill>
                <a:latin typeface="Consolas" panose="020B0609020204030204" pitchFamily="49" charset="0"/>
              </a:rPr>
              <a:t>array[j</a:t>
            </a:r>
            <a:r>
              <a:rPr lang="en-US" altLang="en-US" sz="2700" b="1" dirty="0">
                <a:solidFill>
                  <a:srgbClr val="000000"/>
                </a:solidFill>
                <a:latin typeface="Cambria" panose="02040503050406030204" pitchFamily="18" charset="0"/>
              </a:rPr>
              <a:t> </a:t>
            </a:r>
            <a:r>
              <a:rPr lang="en-US" altLang="en-US" sz="2700" b="1" dirty="0">
                <a:solidFill>
                  <a:srgbClr val="000000"/>
                </a:solidFill>
                <a:latin typeface="Consolas" panose="020B0609020204030204" pitchFamily="49" charset="0"/>
              </a:rPr>
              <a:t>+</a:t>
            </a:r>
            <a:r>
              <a:rPr lang="en-US" altLang="en-US" sz="2700" b="1" dirty="0">
                <a:solidFill>
                  <a:srgbClr val="000000"/>
                </a:solidFill>
                <a:latin typeface="Cambria" panose="02040503050406030204" pitchFamily="18" charset="0"/>
              </a:rPr>
              <a:t> </a:t>
            </a:r>
            <a:r>
              <a:rPr lang="en-US" altLang="en-US" sz="2700" b="1" dirty="0">
                <a:solidFill>
                  <a:srgbClr val="000000"/>
                </a:solidFill>
                <a:latin typeface="Consolas" panose="020B0609020204030204" pitchFamily="49" charset="0"/>
              </a:rPr>
              <a:t>1]</a:t>
            </a:r>
            <a:r>
              <a:rPr lang="en-US" altLang="en-US" sz="2700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</a:p>
          <a:p>
            <a:pPr algn="just" eaLnBrk="1" hangingPunct="1">
              <a:lnSpc>
                <a:spcPct val="90000"/>
              </a:lnSpc>
            </a:pPr>
            <a:r>
              <a:rPr lang="en-US" altLang="en-US" sz="2700" dirty="0">
                <a:solidFill>
                  <a:srgbClr val="000000"/>
                </a:solidFill>
                <a:latin typeface="Cambria" panose="02040503050406030204" pitchFamily="18" charset="0"/>
              </a:rPr>
              <a:t>Remember that C </a:t>
            </a:r>
            <a:r>
              <a:rPr lang="en-US" altLang="en-US" sz="2700" u="sng" dirty="0">
                <a:solidFill>
                  <a:srgbClr val="000000"/>
                </a:solidFill>
                <a:latin typeface="Cambria" panose="02040503050406030204" pitchFamily="18" charset="0"/>
              </a:rPr>
              <a:t>enforces </a:t>
            </a:r>
            <a:r>
              <a:rPr lang="en-US" altLang="en-US" sz="2700" i="1" u="sng" dirty="0">
                <a:solidFill>
                  <a:srgbClr val="000000"/>
                </a:solidFill>
                <a:latin typeface="Cambria" panose="02040503050406030204" pitchFamily="18" charset="0"/>
              </a:rPr>
              <a:t>information hiding</a:t>
            </a:r>
            <a:r>
              <a:rPr lang="en-US" altLang="en-US" sz="2700" i="1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2700" dirty="0">
                <a:solidFill>
                  <a:srgbClr val="000000"/>
                </a:solidFill>
                <a:latin typeface="Cambria" panose="02040503050406030204" pitchFamily="18" charset="0"/>
              </a:rPr>
              <a:t>between functions, so </a:t>
            </a:r>
            <a:r>
              <a:rPr lang="en-US" altLang="en-US" sz="2700" b="1" dirty="0">
                <a:solidFill>
                  <a:srgbClr val="000000"/>
                </a:solidFill>
                <a:latin typeface="Consolas" panose="020B0609020204030204" pitchFamily="49" charset="0"/>
              </a:rPr>
              <a:t>swap</a:t>
            </a:r>
            <a:r>
              <a:rPr lang="en-US" altLang="en-US" sz="2700" dirty="0">
                <a:solidFill>
                  <a:srgbClr val="000000"/>
                </a:solidFill>
                <a:latin typeface="Cambria" panose="02040503050406030204" pitchFamily="18" charset="0"/>
              </a:rPr>
              <a:t> does </a:t>
            </a:r>
            <a:r>
              <a:rPr lang="en-US" altLang="en-US" sz="2700" u="sng" dirty="0">
                <a:solidFill>
                  <a:srgbClr val="000000"/>
                </a:solidFill>
                <a:latin typeface="Cambria" panose="02040503050406030204" pitchFamily="18" charset="0"/>
              </a:rPr>
              <a:t>not have access</a:t>
            </a:r>
            <a:r>
              <a:rPr lang="en-US" altLang="en-US" sz="2700" dirty="0">
                <a:solidFill>
                  <a:srgbClr val="000000"/>
                </a:solidFill>
                <a:latin typeface="Cambria" panose="02040503050406030204" pitchFamily="18" charset="0"/>
              </a:rPr>
              <a:t> to individual </a:t>
            </a:r>
            <a:r>
              <a:rPr lang="en-US" altLang="en-US" sz="2700" u="sng" dirty="0">
                <a:solidFill>
                  <a:srgbClr val="000000"/>
                </a:solidFill>
                <a:latin typeface="Cambria" panose="02040503050406030204" pitchFamily="18" charset="0"/>
              </a:rPr>
              <a:t>array elements</a:t>
            </a:r>
            <a:r>
              <a:rPr lang="en-US" altLang="en-US" sz="2700" dirty="0">
                <a:solidFill>
                  <a:srgbClr val="000000"/>
                </a:solidFill>
                <a:latin typeface="Cambria" panose="02040503050406030204" pitchFamily="18" charset="0"/>
              </a:rPr>
              <a:t> in </a:t>
            </a:r>
            <a:r>
              <a:rPr lang="en-US" altLang="en-US" sz="27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bubbleSort</a:t>
            </a:r>
            <a:r>
              <a:rPr lang="en-US" altLang="en-US" sz="2700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 eaLnBrk="1" hangingPunct="1">
              <a:lnSpc>
                <a:spcPct val="90000"/>
              </a:lnSpc>
            </a:pPr>
            <a:r>
              <a:rPr lang="en-US" altLang="en-US" sz="2700" dirty="0">
                <a:solidFill>
                  <a:srgbClr val="000000"/>
                </a:solidFill>
                <a:latin typeface="Cambria" panose="02040503050406030204" pitchFamily="18" charset="0"/>
              </a:rPr>
              <a:t>Because </a:t>
            </a:r>
            <a:r>
              <a:rPr lang="en-US" altLang="en-US" sz="27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bubbleSort</a:t>
            </a:r>
            <a:r>
              <a:rPr lang="en-US" altLang="en-US" sz="2700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2700" i="1" u="sng" dirty="0">
                <a:solidFill>
                  <a:srgbClr val="000000"/>
                </a:solidFill>
                <a:latin typeface="Cambria" panose="02040503050406030204" pitchFamily="18" charset="0"/>
              </a:rPr>
              <a:t>wants</a:t>
            </a:r>
            <a:r>
              <a:rPr lang="en-US" altLang="en-US" sz="2700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2700" b="1" dirty="0">
                <a:solidFill>
                  <a:srgbClr val="000000"/>
                </a:solidFill>
                <a:latin typeface="Consolas" panose="020B0609020204030204" pitchFamily="49" charset="0"/>
              </a:rPr>
              <a:t>swap</a:t>
            </a:r>
            <a:r>
              <a:rPr lang="en-US" altLang="en-US" sz="2700" dirty="0">
                <a:solidFill>
                  <a:srgbClr val="000000"/>
                </a:solidFill>
                <a:latin typeface="Cambria" panose="02040503050406030204" pitchFamily="18" charset="0"/>
              </a:rPr>
              <a:t> to have </a:t>
            </a:r>
            <a:r>
              <a:rPr lang="en-US" altLang="en-US" sz="2700" u="sng" dirty="0">
                <a:solidFill>
                  <a:srgbClr val="000000"/>
                </a:solidFill>
                <a:latin typeface="Cambria" panose="02040503050406030204" pitchFamily="18" charset="0"/>
              </a:rPr>
              <a:t>access to the array elements</a:t>
            </a:r>
            <a:r>
              <a:rPr lang="en-US" altLang="en-US" sz="2700" dirty="0">
                <a:solidFill>
                  <a:srgbClr val="000000"/>
                </a:solidFill>
                <a:latin typeface="Cambria" panose="02040503050406030204" pitchFamily="18" charset="0"/>
              </a:rPr>
              <a:t> to be swapped, </a:t>
            </a:r>
            <a:r>
              <a:rPr lang="en-US" altLang="en-US" sz="27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bubbleSort</a:t>
            </a:r>
            <a:r>
              <a:rPr lang="en-US" altLang="en-US" sz="2700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2700" u="sng" dirty="0">
                <a:solidFill>
                  <a:srgbClr val="000000"/>
                </a:solidFill>
                <a:latin typeface="Cambria" panose="02040503050406030204" pitchFamily="18" charset="0"/>
              </a:rPr>
              <a:t>passes</a:t>
            </a:r>
            <a:r>
              <a:rPr lang="en-US" altLang="en-US" sz="2700" dirty="0">
                <a:solidFill>
                  <a:srgbClr val="000000"/>
                </a:solidFill>
                <a:latin typeface="Cambria" panose="02040503050406030204" pitchFamily="18" charset="0"/>
              </a:rPr>
              <a:t> each of these elements </a:t>
            </a:r>
            <a:r>
              <a:rPr lang="en-US" altLang="en-US" sz="2700" b="1" i="1" u="sng" dirty="0">
                <a:solidFill>
                  <a:srgbClr val="000000"/>
                </a:solidFill>
                <a:latin typeface="Cambria" panose="02040503050406030204" pitchFamily="18" charset="0"/>
              </a:rPr>
              <a:t>by reference</a:t>
            </a:r>
            <a:r>
              <a:rPr lang="en-US" altLang="en-US" sz="2700" dirty="0">
                <a:solidFill>
                  <a:srgbClr val="000000"/>
                </a:solidFill>
                <a:latin typeface="Cambria" panose="02040503050406030204" pitchFamily="18" charset="0"/>
              </a:rPr>
              <a:t> to </a:t>
            </a:r>
            <a:r>
              <a:rPr lang="en-US" altLang="en-US" sz="2700" b="1" dirty="0">
                <a:solidFill>
                  <a:srgbClr val="000000"/>
                </a:solidFill>
                <a:latin typeface="Consolas" panose="020B0609020204030204" pitchFamily="49" charset="0"/>
              </a:rPr>
              <a:t>swap</a:t>
            </a:r>
            <a:r>
              <a:rPr lang="en-US" altLang="en-US" sz="2700" dirty="0">
                <a:solidFill>
                  <a:srgbClr val="000000"/>
                </a:solidFill>
                <a:latin typeface="Cambria" panose="02040503050406030204" pitchFamily="18" charset="0"/>
              </a:rPr>
              <a:t>—</a:t>
            </a:r>
            <a:endParaRPr lang="tr-TR" altLang="en-US" sz="270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lvl="1" algn="just">
              <a:lnSpc>
                <a:spcPct val="90000"/>
              </a:lnSpc>
            </a:pPr>
            <a:r>
              <a:rPr lang="en-US" altLang="en-US" sz="2700" dirty="0">
                <a:solidFill>
                  <a:srgbClr val="000000"/>
                </a:solidFill>
                <a:latin typeface="Cambria" panose="02040503050406030204" pitchFamily="18" charset="0"/>
              </a:rPr>
              <a:t>the </a:t>
            </a:r>
            <a:r>
              <a:rPr lang="en-US" altLang="en-US" sz="2700" i="1" u="sng" dirty="0">
                <a:solidFill>
                  <a:srgbClr val="000000"/>
                </a:solidFill>
                <a:latin typeface="Cambria" panose="02040503050406030204" pitchFamily="18" charset="0"/>
              </a:rPr>
              <a:t>address</a:t>
            </a:r>
            <a:r>
              <a:rPr lang="en-US" altLang="en-US" sz="2700" u="sng" dirty="0">
                <a:solidFill>
                  <a:srgbClr val="000000"/>
                </a:solidFill>
                <a:latin typeface="Cambria" panose="02040503050406030204" pitchFamily="18" charset="0"/>
              </a:rPr>
              <a:t> of each array element</a:t>
            </a:r>
            <a:r>
              <a:rPr lang="en-US" altLang="en-US" sz="2700" dirty="0">
                <a:solidFill>
                  <a:srgbClr val="000000"/>
                </a:solidFill>
                <a:latin typeface="Cambria" panose="02040503050406030204" pitchFamily="18" charset="0"/>
              </a:rPr>
              <a:t> is </a:t>
            </a:r>
            <a:r>
              <a:rPr lang="en-US" altLang="en-US" sz="2700" u="sng" dirty="0">
                <a:solidFill>
                  <a:srgbClr val="000000"/>
                </a:solidFill>
                <a:latin typeface="Cambria" panose="02040503050406030204" pitchFamily="18" charset="0"/>
              </a:rPr>
              <a:t>passed</a:t>
            </a:r>
            <a:r>
              <a:rPr lang="en-US" altLang="en-US" sz="2700" dirty="0">
                <a:solidFill>
                  <a:srgbClr val="000000"/>
                </a:solidFill>
                <a:latin typeface="Cambria" panose="02040503050406030204" pitchFamily="18" charset="0"/>
              </a:rPr>
              <a:t> explicitly. </a:t>
            </a:r>
          </a:p>
        </p:txBody>
      </p:sp>
      <p:sp>
        <p:nvSpPr>
          <p:cNvPr id="83972" name="Footer Placeholder 3"/>
          <p:cNvSpPr>
            <a:spLocks noGrp="1"/>
          </p:cNvSpPr>
          <p:nvPr>
            <p:ph type="ftr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/>
              <a:t>© 2016 Pearson Education, Ltd.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2148590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68275"/>
            <a:ext cx="8229600" cy="563562"/>
          </a:xfrm>
        </p:spPr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Calibri" panose="020F0502020204030204" pitchFamily="34" charset="0"/>
              </a:rPr>
              <a:t>7.6  </a:t>
            </a:r>
            <a:r>
              <a:rPr lang="en-US" dirty="0">
                <a:solidFill>
                  <a:srgbClr val="3380E6"/>
                </a:solidFill>
                <a:latin typeface="Calibri" panose="020F0502020204030204" pitchFamily="34" charset="0"/>
              </a:rPr>
              <a:t>Bubble Sort Using Pass-by-Reference (Cont.)</a:t>
            </a:r>
          </a:p>
        </p:txBody>
      </p:sp>
      <p:sp>
        <p:nvSpPr>
          <p:cNvPr id="81923" name="Text Placeholder 2"/>
          <p:cNvSpPr>
            <a:spLocks noGrp="1"/>
          </p:cNvSpPr>
          <p:nvPr>
            <p:ph type="body" idx="1"/>
          </p:nvPr>
        </p:nvSpPr>
        <p:spPr>
          <a:xfrm>
            <a:off x="152400" y="914400"/>
            <a:ext cx="8839200" cy="5334000"/>
          </a:xfrm>
        </p:spPr>
        <p:txBody>
          <a:bodyPr>
            <a:noAutofit/>
          </a:bodyPr>
          <a:lstStyle/>
          <a:p>
            <a:pPr algn="just" eaLnBrk="1" hangingPunct="1"/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Although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entire arrays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are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automatically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b="1" i="1" u="sng" dirty="0">
                <a:solidFill>
                  <a:srgbClr val="000000"/>
                </a:solidFill>
                <a:latin typeface="Cambria" panose="02040503050406030204" pitchFamily="18" charset="0"/>
              </a:rPr>
              <a:t>passed by reference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,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individual array element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s are scalars and are ordinarily </a:t>
            </a:r>
            <a:r>
              <a:rPr lang="en-US" altLang="en-US" b="1" i="1" u="sng" dirty="0">
                <a:solidFill>
                  <a:srgbClr val="000000"/>
                </a:solidFill>
                <a:latin typeface="Cambria" panose="02040503050406030204" pitchFamily="18" charset="0"/>
              </a:rPr>
              <a:t>passed by value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 eaLnBrk="1" hangingPunct="1"/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Therefore, </a:t>
            </a:r>
            <a:r>
              <a:rPr lang="en-US" alt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bubbleSort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uses the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address operator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(</a:t>
            </a:r>
            <a: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&amp;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) on each of the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array elements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in the </a:t>
            </a:r>
            <a: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swap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call to effect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pass-by-reference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as follows</a:t>
            </a:r>
          </a:p>
          <a:p>
            <a:pPr marL="914400" lvl="2" indent="0" algn="ctr" eaLnBrk="1" hangingPunct="1">
              <a:buNone/>
            </a:pPr>
            <a:r>
              <a:rPr lang="en-US" altLang="en-US" sz="3200" b="1" dirty="0">
                <a:solidFill>
                  <a:srgbClr val="000000"/>
                </a:solidFill>
                <a:latin typeface="Consolas" panose="020B0609020204030204" pitchFamily="49" charset="0"/>
              </a:rPr>
              <a:t>swap(&amp;array[j], &amp;array[j + </a:t>
            </a:r>
            <a:r>
              <a:rPr lang="en-US" altLang="en-US" sz="3200" b="1" dirty="0">
                <a:solidFill>
                  <a:srgbClr val="128AFF"/>
                </a:solidFill>
                <a:latin typeface="Consolas" panose="020B0609020204030204" pitchFamily="49" charset="0"/>
              </a:rPr>
              <a:t>1</a:t>
            </a:r>
            <a:r>
              <a:rPr lang="en-US" altLang="en-US" sz="3200" b="1" dirty="0">
                <a:solidFill>
                  <a:srgbClr val="000000"/>
                </a:solidFill>
                <a:latin typeface="Consolas" panose="020B0609020204030204" pitchFamily="49" charset="0"/>
              </a:rPr>
              <a:t>]);</a:t>
            </a:r>
          </a:p>
          <a:p>
            <a:pPr algn="just" eaLnBrk="1" hangingPunct="1"/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Function </a:t>
            </a:r>
            <a: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swap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receives </a:t>
            </a:r>
            <a: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&amp;array[j]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in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pointer variable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element1Ptr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</p:txBody>
      </p:sp>
      <p:sp>
        <p:nvSpPr>
          <p:cNvPr id="84996" name="Footer Placeholder 3"/>
          <p:cNvSpPr>
            <a:spLocks noGrp="1"/>
          </p:cNvSpPr>
          <p:nvPr>
            <p:ph type="ftr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/>
              <a:t>© 2016 Pearson Education, Ltd.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34063504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68275"/>
            <a:ext cx="8229600" cy="563562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2800" dirty="0">
                <a:solidFill>
                  <a:srgbClr val="24B5A1"/>
                </a:solidFill>
                <a:latin typeface="Calibri" panose="020F0502020204030204" pitchFamily="34" charset="0"/>
              </a:rPr>
              <a:t>7.6  </a:t>
            </a:r>
            <a:r>
              <a:rPr lang="en-US" sz="2800" dirty="0">
                <a:solidFill>
                  <a:srgbClr val="3380E6"/>
                </a:solidFill>
                <a:latin typeface="Calibri" panose="020F0502020204030204" pitchFamily="34" charset="0"/>
              </a:rPr>
              <a:t>Bubble Sort Using Pass-by-Reference (Cont.)</a:t>
            </a:r>
          </a:p>
        </p:txBody>
      </p:sp>
      <p:sp>
        <p:nvSpPr>
          <p:cNvPr id="82947" name="Text Placeholder 2"/>
          <p:cNvSpPr>
            <a:spLocks noGrp="1"/>
          </p:cNvSpPr>
          <p:nvPr>
            <p:ph type="body" idx="1"/>
          </p:nvPr>
        </p:nvSpPr>
        <p:spPr>
          <a:xfrm>
            <a:off x="153140" y="990599"/>
            <a:ext cx="8838460" cy="5699125"/>
          </a:xfrm>
        </p:spPr>
        <p:txBody>
          <a:bodyPr>
            <a:normAutofit fontScale="92500" lnSpcReduction="10000"/>
          </a:bodyPr>
          <a:lstStyle/>
          <a:p>
            <a:pPr algn="just" eaLnBrk="1" hangingPunct="1">
              <a:lnSpc>
                <a:spcPct val="90000"/>
              </a:lnSpc>
            </a:pPr>
            <a:r>
              <a:rPr lang="en-US" altLang="en-US" sz="2700" dirty="0">
                <a:solidFill>
                  <a:srgbClr val="000000"/>
                </a:solidFill>
                <a:latin typeface="Cambria" panose="02040503050406030204" pitchFamily="18" charset="0"/>
              </a:rPr>
              <a:t>Even though </a:t>
            </a:r>
            <a:r>
              <a:rPr lang="en-US" altLang="en-US" sz="2700" b="1" dirty="0">
                <a:solidFill>
                  <a:srgbClr val="000000"/>
                </a:solidFill>
                <a:latin typeface="Consolas" panose="020B0609020204030204" pitchFamily="49" charset="0"/>
              </a:rPr>
              <a:t>swap</a:t>
            </a:r>
            <a:r>
              <a:rPr lang="en-US" altLang="en-US" sz="2700" dirty="0">
                <a:solidFill>
                  <a:srgbClr val="000000"/>
                </a:solidFill>
                <a:latin typeface="Cambria" panose="02040503050406030204" pitchFamily="18" charset="0"/>
              </a:rPr>
              <a:t>—because of </a:t>
            </a:r>
            <a:r>
              <a:rPr lang="en-US" altLang="en-US" sz="2700" i="1" dirty="0">
                <a:solidFill>
                  <a:srgbClr val="000000"/>
                </a:solidFill>
                <a:latin typeface="Cambria" panose="02040503050406030204" pitchFamily="18" charset="0"/>
              </a:rPr>
              <a:t>information hiding</a:t>
            </a:r>
            <a:r>
              <a:rPr lang="en-US" altLang="en-US" sz="2700" dirty="0">
                <a:solidFill>
                  <a:srgbClr val="000000"/>
                </a:solidFill>
                <a:latin typeface="Cambria" panose="02040503050406030204" pitchFamily="18" charset="0"/>
              </a:rPr>
              <a:t>—is </a:t>
            </a:r>
            <a:r>
              <a:rPr lang="en-US" altLang="en-US" sz="2700" i="1" u="sng" dirty="0">
                <a:solidFill>
                  <a:srgbClr val="000000"/>
                </a:solidFill>
                <a:latin typeface="Cambria" panose="02040503050406030204" pitchFamily="18" charset="0"/>
              </a:rPr>
              <a:t>not</a:t>
            </a:r>
            <a:r>
              <a:rPr lang="en-US" altLang="en-US" sz="2700" u="sng" dirty="0">
                <a:solidFill>
                  <a:srgbClr val="000000"/>
                </a:solidFill>
                <a:latin typeface="Cambria" panose="02040503050406030204" pitchFamily="18" charset="0"/>
              </a:rPr>
              <a:t> allowed</a:t>
            </a:r>
            <a:r>
              <a:rPr lang="en-US" altLang="en-US" sz="2700" dirty="0">
                <a:solidFill>
                  <a:srgbClr val="000000"/>
                </a:solidFill>
                <a:latin typeface="Cambria" panose="02040503050406030204" pitchFamily="18" charset="0"/>
              </a:rPr>
              <a:t> to know the name </a:t>
            </a:r>
            <a:r>
              <a:rPr lang="en-US" altLang="en-US" sz="2700" b="1" dirty="0">
                <a:solidFill>
                  <a:srgbClr val="000000"/>
                </a:solidFill>
                <a:latin typeface="Consolas" panose="020B0609020204030204" pitchFamily="49" charset="0"/>
              </a:rPr>
              <a:t>array[j]</a:t>
            </a:r>
            <a:r>
              <a:rPr lang="en-US" altLang="en-US" sz="2700" dirty="0">
                <a:solidFill>
                  <a:srgbClr val="000000"/>
                </a:solidFill>
                <a:latin typeface="Cambria" panose="02040503050406030204" pitchFamily="18" charset="0"/>
              </a:rPr>
              <a:t>, </a:t>
            </a:r>
            <a:endParaRPr lang="tr-TR" altLang="en-US" sz="270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lvl="1" algn="just">
              <a:lnSpc>
                <a:spcPct val="90000"/>
              </a:lnSpc>
            </a:pPr>
            <a:r>
              <a:rPr lang="en-US" altLang="en-US" sz="2700" b="1" dirty="0">
                <a:solidFill>
                  <a:srgbClr val="000000"/>
                </a:solidFill>
                <a:latin typeface="Consolas" panose="020B0609020204030204" pitchFamily="49" charset="0"/>
              </a:rPr>
              <a:t>swap</a:t>
            </a:r>
            <a:r>
              <a:rPr lang="en-US" altLang="en-US" sz="2700" dirty="0">
                <a:solidFill>
                  <a:srgbClr val="000000"/>
                </a:solidFill>
                <a:latin typeface="Cambria" panose="02040503050406030204" pitchFamily="18" charset="0"/>
              </a:rPr>
              <a:t> may use </a:t>
            </a:r>
            <a:r>
              <a:rPr lang="en-US" altLang="en-US" sz="2700" b="1" dirty="0">
                <a:solidFill>
                  <a:srgbClr val="000000"/>
                </a:solidFill>
                <a:latin typeface="Consolas" panose="020B0609020204030204" pitchFamily="49" charset="0"/>
              </a:rPr>
              <a:t>*element1Ptr</a:t>
            </a:r>
            <a:r>
              <a:rPr lang="en-US" altLang="en-US" sz="2700" dirty="0">
                <a:solidFill>
                  <a:srgbClr val="000000"/>
                </a:solidFill>
                <a:latin typeface="Cambria" panose="02040503050406030204" pitchFamily="18" charset="0"/>
              </a:rPr>
              <a:t> as a </a:t>
            </a:r>
            <a:r>
              <a:rPr lang="en-US" altLang="en-US" sz="2700" i="1" dirty="0">
                <a:solidFill>
                  <a:srgbClr val="000000"/>
                </a:solidFill>
                <a:latin typeface="Cambria" panose="02040503050406030204" pitchFamily="18" charset="0"/>
              </a:rPr>
              <a:t>synonym</a:t>
            </a:r>
            <a:r>
              <a:rPr lang="en-US" altLang="en-US" sz="2700" dirty="0">
                <a:solidFill>
                  <a:srgbClr val="000000"/>
                </a:solidFill>
                <a:latin typeface="Cambria" panose="02040503050406030204" pitchFamily="18" charset="0"/>
              </a:rPr>
              <a:t> for </a:t>
            </a:r>
            <a:r>
              <a:rPr lang="en-US" altLang="en-US" sz="2700" b="1" dirty="0">
                <a:solidFill>
                  <a:srgbClr val="000000"/>
                </a:solidFill>
                <a:latin typeface="Consolas" panose="020B0609020204030204" pitchFamily="49" charset="0"/>
              </a:rPr>
              <a:t>array[j]</a:t>
            </a:r>
            <a:endParaRPr lang="tr-TR" altLang="en-US" sz="270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lvl="1" algn="just">
              <a:lnSpc>
                <a:spcPct val="90000"/>
              </a:lnSpc>
            </a:pPr>
            <a:r>
              <a:rPr lang="en-US" altLang="en-US" sz="2700" dirty="0">
                <a:solidFill>
                  <a:srgbClr val="000000"/>
                </a:solidFill>
                <a:latin typeface="Cambria" panose="02040503050406030204" pitchFamily="18" charset="0"/>
              </a:rPr>
              <a:t>when </a:t>
            </a:r>
            <a:r>
              <a:rPr lang="en-US" altLang="en-US" sz="2700" dirty="0">
                <a:solidFill>
                  <a:srgbClr val="000000"/>
                </a:solidFill>
                <a:latin typeface="Consolas" panose="020B0609020204030204" pitchFamily="49" charset="0"/>
              </a:rPr>
              <a:t>swap</a:t>
            </a:r>
            <a:r>
              <a:rPr lang="en-US" altLang="en-US" sz="2700" dirty="0">
                <a:solidFill>
                  <a:srgbClr val="000000"/>
                </a:solidFill>
                <a:latin typeface="Cambria" panose="02040503050406030204" pitchFamily="18" charset="0"/>
              </a:rPr>
              <a:t> references </a:t>
            </a:r>
            <a:r>
              <a:rPr lang="en-US" altLang="en-US" sz="2700" b="1" dirty="0">
                <a:solidFill>
                  <a:srgbClr val="000000"/>
                </a:solidFill>
                <a:latin typeface="Consolas" panose="020B0609020204030204" pitchFamily="49" charset="0"/>
              </a:rPr>
              <a:t>*element1Ptr</a:t>
            </a:r>
            <a:r>
              <a:rPr lang="en-US" altLang="en-US" sz="2700" dirty="0">
                <a:solidFill>
                  <a:srgbClr val="000000"/>
                </a:solidFill>
                <a:latin typeface="Cambria" panose="02040503050406030204" pitchFamily="18" charset="0"/>
              </a:rPr>
              <a:t>, it’s </a:t>
            </a:r>
            <a:r>
              <a:rPr lang="en-US" altLang="en-US" sz="2700" i="1" u="sng" dirty="0">
                <a:solidFill>
                  <a:srgbClr val="000000"/>
                </a:solidFill>
                <a:latin typeface="Cambria" panose="02040503050406030204" pitchFamily="18" charset="0"/>
              </a:rPr>
              <a:t>actually</a:t>
            </a:r>
            <a:r>
              <a:rPr lang="en-US" altLang="en-US" sz="2700" u="sng" dirty="0">
                <a:solidFill>
                  <a:srgbClr val="000000"/>
                </a:solidFill>
                <a:latin typeface="Cambria" panose="02040503050406030204" pitchFamily="18" charset="0"/>
              </a:rPr>
              <a:t> referencing</a:t>
            </a:r>
            <a:r>
              <a:rPr lang="en-US" altLang="en-US" sz="2700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2700" b="1" dirty="0">
                <a:solidFill>
                  <a:srgbClr val="000000"/>
                </a:solidFill>
                <a:latin typeface="Consolas" panose="020B0609020204030204" pitchFamily="49" charset="0"/>
              </a:rPr>
              <a:t>array[j]</a:t>
            </a:r>
            <a:r>
              <a:rPr lang="en-US" altLang="en-US" sz="2700" dirty="0">
                <a:solidFill>
                  <a:srgbClr val="000000"/>
                </a:solidFill>
                <a:latin typeface="Cambria" panose="02040503050406030204" pitchFamily="18" charset="0"/>
              </a:rPr>
              <a:t> in </a:t>
            </a:r>
            <a:r>
              <a:rPr lang="en-US" altLang="en-US" sz="27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bubbleSort</a:t>
            </a:r>
            <a:r>
              <a:rPr lang="en-US" altLang="en-US" sz="2700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 eaLnBrk="1" hangingPunct="1">
              <a:lnSpc>
                <a:spcPct val="90000"/>
              </a:lnSpc>
            </a:pPr>
            <a:r>
              <a:rPr lang="en-US" altLang="en-US" sz="2700" dirty="0">
                <a:solidFill>
                  <a:srgbClr val="000000"/>
                </a:solidFill>
                <a:latin typeface="Cambria" panose="02040503050406030204" pitchFamily="18" charset="0"/>
              </a:rPr>
              <a:t>Similarly, when </a:t>
            </a:r>
            <a:r>
              <a:rPr lang="en-US" altLang="en-US" sz="2700" b="1" dirty="0">
                <a:solidFill>
                  <a:srgbClr val="000000"/>
                </a:solidFill>
                <a:latin typeface="Consolas" panose="020B0609020204030204" pitchFamily="49" charset="0"/>
              </a:rPr>
              <a:t>swap</a:t>
            </a:r>
            <a:r>
              <a:rPr lang="en-US" altLang="en-US" sz="2700" dirty="0">
                <a:solidFill>
                  <a:srgbClr val="000000"/>
                </a:solidFill>
                <a:latin typeface="Cambria" panose="02040503050406030204" pitchFamily="18" charset="0"/>
              </a:rPr>
              <a:t> references </a:t>
            </a:r>
            <a:r>
              <a:rPr lang="en-US" altLang="en-US" sz="2700" b="1" dirty="0">
                <a:solidFill>
                  <a:srgbClr val="000000"/>
                </a:solidFill>
                <a:latin typeface="Consolas" panose="020B0609020204030204" pitchFamily="49" charset="0"/>
              </a:rPr>
              <a:t>*element2Ptr</a:t>
            </a:r>
            <a:r>
              <a:rPr lang="en-US" altLang="en-US" sz="2700" dirty="0">
                <a:solidFill>
                  <a:srgbClr val="000000"/>
                </a:solidFill>
                <a:latin typeface="Cambria" panose="02040503050406030204" pitchFamily="18" charset="0"/>
              </a:rPr>
              <a:t>, it’s actually referencing </a:t>
            </a:r>
            <a:r>
              <a:rPr lang="en-US" altLang="en-US" sz="2700" b="1" dirty="0">
                <a:solidFill>
                  <a:srgbClr val="000000"/>
                </a:solidFill>
                <a:latin typeface="Consolas" panose="020B0609020204030204" pitchFamily="49" charset="0"/>
              </a:rPr>
              <a:t>array[j + 1]</a:t>
            </a:r>
            <a:r>
              <a:rPr lang="en-US" altLang="en-US" sz="2700" dirty="0">
                <a:solidFill>
                  <a:srgbClr val="000000"/>
                </a:solidFill>
                <a:latin typeface="Cambria" panose="02040503050406030204" pitchFamily="18" charset="0"/>
              </a:rPr>
              <a:t> in</a:t>
            </a:r>
            <a:r>
              <a:rPr lang="en-US" altLang="en-US" sz="2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27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bubbleSort</a:t>
            </a:r>
            <a:r>
              <a:rPr lang="en-US" altLang="en-US" sz="2700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  <a:endParaRPr lang="tr-TR" altLang="en-US" sz="270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algn="just" eaLnBrk="1" hangingPunct="1">
              <a:lnSpc>
                <a:spcPct val="90000"/>
              </a:lnSpc>
            </a:pPr>
            <a:r>
              <a:rPr lang="en-US" altLang="en-US" sz="2700" dirty="0">
                <a:solidFill>
                  <a:srgbClr val="000000"/>
                </a:solidFill>
                <a:latin typeface="Cambria" panose="02040503050406030204" pitchFamily="18" charset="0"/>
              </a:rPr>
              <a:t>Even though </a:t>
            </a:r>
            <a:r>
              <a:rPr lang="en-US" altLang="en-US" sz="2700" dirty="0">
                <a:solidFill>
                  <a:srgbClr val="000000"/>
                </a:solidFill>
                <a:latin typeface="Consolas" panose="020B0609020204030204" pitchFamily="49" charset="0"/>
              </a:rPr>
              <a:t>swap</a:t>
            </a:r>
            <a:r>
              <a:rPr lang="en-US" altLang="en-US" sz="2700" dirty="0">
                <a:solidFill>
                  <a:srgbClr val="000000"/>
                </a:solidFill>
                <a:latin typeface="Cambria" panose="02040503050406030204" pitchFamily="18" charset="0"/>
              </a:rPr>
              <a:t> is </a:t>
            </a:r>
            <a:r>
              <a:rPr lang="en-US" altLang="en-US" sz="2700" u="sng" dirty="0">
                <a:solidFill>
                  <a:srgbClr val="000000"/>
                </a:solidFill>
                <a:latin typeface="Cambria" panose="02040503050406030204" pitchFamily="18" charset="0"/>
              </a:rPr>
              <a:t>not allowed</a:t>
            </a:r>
            <a:r>
              <a:rPr lang="en-US" altLang="en-US" sz="2700" dirty="0">
                <a:solidFill>
                  <a:srgbClr val="000000"/>
                </a:solidFill>
                <a:latin typeface="Cambria" panose="02040503050406030204" pitchFamily="18" charset="0"/>
              </a:rPr>
              <a:t> to say</a:t>
            </a:r>
            <a:r>
              <a:rPr lang="tr-TR" altLang="en-US" sz="2700" dirty="0">
                <a:solidFill>
                  <a:srgbClr val="000000"/>
                </a:solidFill>
                <a:latin typeface="Cambria" panose="02040503050406030204" pitchFamily="18" charset="0"/>
              </a:rPr>
              <a:t>:</a:t>
            </a:r>
            <a:endParaRPr lang="en-US" altLang="en-US" sz="270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marL="392113" lvl="1" indent="0">
              <a:lnSpc>
                <a:spcPct val="90000"/>
              </a:lnSpc>
              <a:buNone/>
            </a:pPr>
            <a:r>
              <a:rPr lang="en-US" altLang="en-US" sz="2700" b="1" dirty="0">
                <a:solidFill>
                  <a:srgbClr val="00B0F0"/>
                </a:solidFill>
                <a:latin typeface="Consolas" panose="020B0609020204030204" pitchFamily="49" charset="0"/>
              </a:rPr>
              <a:t>int</a:t>
            </a:r>
            <a:r>
              <a:rPr lang="en-US" altLang="en-US" sz="2700" dirty="0">
                <a:solidFill>
                  <a:srgbClr val="00B0F0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2700" dirty="0">
                <a:solidFill>
                  <a:srgbClr val="000000"/>
                </a:solidFill>
                <a:latin typeface="Consolas" panose="020B0609020204030204" pitchFamily="49" charset="0"/>
              </a:rPr>
              <a:t>hold = array[j];</a:t>
            </a:r>
            <a:br>
              <a:rPr lang="en-US" altLang="en-US" sz="27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2700" dirty="0">
                <a:solidFill>
                  <a:srgbClr val="000000"/>
                </a:solidFill>
                <a:latin typeface="Consolas" panose="020B0609020204030204" pitchFamily="49" charset="0"/>
              </a:rPr>
              <a:t>array[j] = array[j + </a:t>
            </a:r>
            <a:r>
              <a:rPr lang="en-US" altLang="en-US" sz="2700" b="1" dirty="0">
                <a:solidFill>
                  <a:srgbClr val="128AFF"/>
                </a:solidFill>
                <a:latin typeface="Consolas" panose="020B0609020204030204" pitchFamily="49" charset="0"/>
              </a:rPr>
              <a:t>1</a:t>
            </a:r>
            <a:r>
              <a:rPr lang="en-US" altLang="en-US" sz="2700" b="1" dirty="0">
                <a:solidFill>
                  <a:srgbClr val="000000"/>
                </a:solidFill>
                <a:latin typeface="Consolas" panose="020B0609020204030204" pitchFamily="49" charset="0"/>
              </a:rPr>
              <a:t>];</a:t>
            </a:r>
            <a:br>
              <a:rPr lang="en-US" altLang="en-US" sz="2700" b="1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2700" b="1" dirty="0">
                <a:solidFill>
                  <a:srgbClr val="000000"/>
                </a:solidFill>
                <a:latin typeface="Consolas" panose="020B0609020204030204" pitchFamily="49" charset="0"/>
              </a:rPr>
              <a:t>array[j + </a:t>
            </a:r>
            <a:r>
              <a:rPr lang="en-US" altLang="en-US" sz="2700" b="1" dirty="0">
                <a:solidFill>
                  <a:srgbClr val="128AFF"/>
                </a:solidFill>
                <a:latin typeface="Consolas" panose="020B0609020204030204" pitchFamily="49" charset="0"/>
              </a:rPr>
              <a:t>1</a:t>
            </a:r>
            <a:r>
              <a:rPr lang="en-US" altLang="en-US" sz="2700" b="1" dirty="0">
                <a:solidFill>
                  <a:srgbClr val="000000"/>
                </a:solidFill>
                <a:latin typeface="Consolas" panose="020B0609020204030204" pitchFamily="49" charset="0"/>
              </a:rPr>
              <a:t>] = hold;</a:t>
            </a:r>
            <a:endParaRPr lang="tr-TR" altLang="en-US" sz="27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lnSpc>
                <a:spcPct val="90000"/>
              </a:lnSpc>
              <a:buNone/>
            </a:pPr>
            <a:endParaRPr lang="tr-TR" altLang="en-US" sz="27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lnSpc>
                <a:spcPct val="90000"/>
              </a:lnSpc>
            </a:pPr>
            <a:r>
              <a:rPr lang="tr-TR" altLang="en-US" sz="2700" dirty="0">
                <a:solidFill>
                  <a:srgbClr val="000000"/>
                </a:solidFill>
                <a:latin typeface="Cambria" panose="02040503050406030204" pitchFamily="18" charset="0"/>
              </a:rPr>
              <a:t>P</a:t>
            </a:r>
            <a:r>
              <a:rPr lang="en-US" altLang="en-US" sz="2700" dirty="0" err="1">
                <a:solidFill>
                  <a:srgbClr val="000000"/>
                </a:solidFill>
                <a:latin typeface="Cambria" panose="02040503050406030204" pitchFamily="18" charset="0"/>
              </a:rPr>
              <a:t>recisely</a:t>
            </a:r>
            <a:r>
              <a:rPr lang="en-US" altLang="en-US" sz="2700" dirty="0">
                <a:solidFill>
                  <a:srgbClr val="000000"/>
                </a:solidFill>
                <a:latin typeface="Cambria" panose="02040503050406030204" pitchFamily="18" charset="0"/>
              </a:rPr>
              <a:t> the </a:t>
            </a:r>
            <a:r>
              <a:rPr lang="en-US" altLang="en-US" sz="2700" i="1" u="sng" dirty="0">
                <a:solidFill>
                  <a:srgbClr val="000000"/>
                </a:solidFill>
                <a:latin typeface="Cambria" panose="02040503050406030204" pitchFamily="18" charset="0"/>
              </a:rPr>
              <a:t>same</a:t>
            </a:r>
            <a:r>
              <a:rPr lang="en-US" altLang="en-US" sz="2700" u="sng" dirty="0">
                <a:solidFill>
                  <a:srgbClr val="000000"/>
                </a:solidFill>
                <a:latin typeface="Cambria" panose="02040503050406030204" pitchFamily="18" charset="0"/>
              </a:rPr>
              <a:t> effect</a:t>
            </a:r>
            <a:r>
              <a:rPr lang="en-US" altLang="en-US" sz="2700" dirty="0">
                <a:solidFill>
                  <a:srgbClr val="000000"/>
                </a:solidFill>
                <a:latin typeface="Cambria" panose="02040503050406030204" pitchFamily="18" charset="0"/>
              </a:rPr>
              <a:t> is achieved by</a:t>
            </a:r>
            <a:r>
              <a:rPr lang="tr-TR" altLang="en-US" sz="2700" dirty="0">
                <a:solidFill>
                  <a:srgbClr val="000000"/>
                </a:solidFill>
                <a:latin typeface="Cambria" panose="02040503050406030204" pitchFamily="18" charset="0"/>
              </a:rPr>
              <a:t>:</a:t>
            </a:r>
            <a:endParaRPr lang="en-US" altLang="en-US" sz="270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>
              <a:lnSpc>
                <a:spcPct val="90000"/>
              </a:lnSpc>
              <a:buNone/>
            </a:pPr>
            <a:r>
              <a:rPr lang="en-US" altLang="en-US" sz="2700" b="1" dirty="0">
                <a:solidFill>
                  <a:srgbClr val="000000"/>
                </a:solidFill>
                <a:latin typeface="Cambria" panose="02040503050406030204" pitchFamily="18" charset="0"/>
              </a:rPr>
              <a:t>	</a:t>
            </a:r>
            <a:r>
              <a:rPr lang="en-US" altLang="en-US" sz="2700" b="1" dirty="0">
                <a:solidFill>
                  <a:srgbClr val="00B0F0"/>
                </a:solidFill>
                <a:latin typeface="Consolas" panose="020B0609020204030204" pitchFamily="49" charset="0"/>
              </a:rPr>
              <a:t>int</a:t>
            </a:r>
            <a:r>
              <a:rPr lang="en-US" altLang="en-US" sz="2700" dirty="0">
                <a:solidFill>
                  <a:srgbClr val="00B0F0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2700" dirty="0">
                <a:solidFill>
                  <a:srgbClr val="000000"/>
                </a:solidFill>
                <a:latin typeface="Consolas" panose="020B0609020204030204" pitchFamily="49" charset="0"/>
              </a:rPr>
              <a:t>hold = *element1Ptr;</a:t>
            </a:r>
            <a:br>
              <a:rPr lang="en-US" altLang="en-US" sz="27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2700" dirty="0">
                <a:solidFill>
                  <a:srgbClr val="000000"/>
                </a:solidFill>
                <a:latin typeface="Consolas" panose="020B0609020204030204" pitchFamily="49" charset="0"/>
              </a:rPr>
              <a:t>*element1Ptr = *element2Ptr;</a:t>
            </a:r>
            <a:br>
              <a:rPr lang="en-US" altLang="en-US" sz="27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2700" dirty="0">
                <a:solidFill>
                  <a:srgbClr val="000000"/>
                </a:solidFill>
                <a:latin typeface="Consolas" panose="020B0609020204030204" pitchFamily="49" charset="0"/>
              </a:rPr>
              <a:t>*element2Ptr = hold;</a:t>
            </a:r>
            <a:endParaRPr lang="en-US" altLang="en-US" sz="270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algn="just" eaLnBrk="1" hangingPunct="1">
              <a:lnSpc>
                <a:spcPct val="90000"/>
              </a:lnSpc>
            </a:pPr>
            <a:endParaRPr lang="en-US" altLang="en-US" sz="2500" dirty="0">
              <a:solidFill>
                <a:srgbClr val="000000"/>
              </a:solidFill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721516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tp8_07_Page_35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Ltd.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72065223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tp8_07_Page_36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Ltd.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39743687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tp8_07_Page_37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Ltd.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36472564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tp8_07_Page_38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Ltd.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20321816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36523"/>
            <a:ext cx="8229600" cy="487362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2800" dirty="0">
                <a:solidFill>
                  <a:srgbClr val="24B5A1"/>
                </a:solidFill>
                <a:latin typeface="Calibri" panose="020F0502020204030204" pitchFamily="34" charset="0"/>
              </a:rPr>
              <a:t>7.6  </a:t>
            </a:r>
            <a:r>
              <a:rPr lang="en-US" sz="2800" dirty="0">
                <a:solidFill>
                  <a:srgbClr val="3380E6"/>
                </a:solidFill>
                <a:latin typeface="Calibri" panose="020F0502020204030204" pitchFamily="34" charset="0"/>
              </a:rPr>
              <a:t>Bubble Sort Using Pass-by-Reference (Cont.)</a:t>
            </a:r>
          </a:p>
        </p:txBody>
      </p:sp>
      <p:sp>
        <p:nvSpPr>
          <p:cNvPr id="89091" name="Text Placeholder 2"/>
          <p:cNvSpPr>
            <a:spLocks noGrp="1"/>
          </p:cNvSpPr>
          <p:nvPr>
            <p:ph type="body" idx="1"/>
          </p:nvPr>
        </p:nvSpPr>
        <p:spPr>
          <a:xfrm>
            <a:off x="145742" y="758298"/>
            <a:ext cx="8845858" cy="5791200"/>
          </a:xfrm>
        </p:spPr>
        <p:txBody>
          <a:bodyPr>
            <a:normAutofit fontScale="92500" lnSpcReduction="10000"/>
          </a:bodyPr>
          <a:lstStyle/>
          <a:p>
            <a:pPr algn="just" eaLnBrk="1" hangingPunct="1">
              <a:lnSpc>
                <a:spcPct val="90000"/>
              </a:lnSpc>
            </a:pPr>
            <a:r>
              <a:rPr lang="en-US" altLang="en-US" sz="2600" u="sng" dirty="0">
                <a:solidFill>
                  <a:srgbClr val="000000"/>
                </a:solidFill>
                <a:latin typeface="Cambria" panose="02040503050406030204" pitchFamily="18" charset="0"/>
              </a:rPr>
              <a:t>Several features</a:t>
            </a:r>
            <a:r>
              <a:rPr lang="en-US" alt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 of function </a:t>
            </a:r>
            <a:r>
              <a:rPr lang="en-US" altLang="en-US" sz="2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bubbleSort</a:t>
            </a:r>
            <a:r>
              <a:rPr lang="en-US" alt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 should be noted. </a:t>
            </a:r>
          </a:p>
          <a:p>
            <a:pPr algn="just">
              <a:lnSpc>
                <a:spcPct val="90000"/>
              </a:lnSpc>
            </a:pPr>
            <a:r>
              <a:rPr lang="en-US" alt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The function header </a:t>
            </a:r>
            <a:r>
              <a:rPr lang="en-US" altLang="en-US" sz="2600" u="sng" dirty="0">
                <a:solidFill>
                  <a:srgbClr val="000000"/>
                </a:solidFill>
                <a:latin typeface="Cambria" panose="02040503050406030204" pitchFamily="18" charset="0"/>
              </a:rPr>
              <a:t>declares </a:t>
            </a:r>
            <a:r>
              <a:rPr lang="en-US" altLang="en-US" sz="2600" u="sng" dirty="0">
                <a:solidFill>
                  <a:srgbClr val="000000"/>
                </a:solidFill>
                <a:latin typeface="Consolas" panose="020B0609020204030204" pitchFamily="49" charset="0"/>
              </a:rPr>
              <a:t>array</a:t>
            </a:r>
            <a:r>
              <a:rPr lang="en-US" alt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 as </a:t>
            </a:r>
            <a:r>
              <a:rPr lang="en-US" altLang="en-US" sz="2600" b="1" u="sng" dirty="0">
                <a:solidFill>
                  <a:srgbClr val="0000FF"/>
                </a:solidFill>
                <a:latin typeface="Consolas" panose="020B0609020204030204" pitchFamily="49" charset="0"/>
              </a:rPr>
              <a:t>int * const array </a:t>
            </a:r>
            <a:r>
              <a:rPr lang="en-US" alt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rather than </a:t>
            </a:r>
            <a:r>
              <a:rPr lang="en-US" altLang="en-US" sz="2600" b="1" dirty="0">
                <a:solidFill>
                  <a:srgbClr val="000000"/>
                </a:solidFill>
                <a:latin typeface="Consolas" panose="020B0609020204030204" pitchFamily="49" charset="0"/>
              </a:rPr>
              <a:t>int</a:t>
            </a:r>
            <a:r>
              <a:rPr lang="en-US" altLang="en-US" sz="2600" b="1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2600" b="1" dirty="0">
                <a:solidFill>
                  <a:srgbClr val="000000"/>
                </a:solidFill>
                <a:latin typeface="Consolas" panose="020B0609020204030204" pitchFamily="49" charset="0"/>
              </a:rPr>
              <a:t>array[]</a:t>
            </a:r>
            <a:r>
              <a:rPr lang="en-US" alt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 to indicate that </a:t>
            </a:r>
            <a:r>
              <a:rPr lang="en-US" altLang="en-US" sz="2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bubbleSort</a:t>
            </a:r>
            <a:r>
              <a:rPr lang="en-US" alt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 receives a </a:t>
            </a:r>
            <a:r>
              <a:rPr lang="en-US" altLang="en-US" sz="2600" u="sng" dirty="0">
                <a:solidFill>
                  <a:srgbClr val="000000"/>
                </a:solidFill>
                <a:latin typeface="Cambria" panose="02040503050406030204" pitchFamily="18" charset="0"/>
              </a:rPr>
              <a:t>one-dimensional array as an argument</a:t>
            </a:r>
            <a:r>
              <a:rPr lang="en-US" alt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 (again, these notations are interchangeable). </a:t>
            </a:r>
          </a:p>
          <a:p>
            <a:pPr algn="just" eaLnBrk="1" hangingPunct="1">
              <a:lnSpc>
                <a:spcPct val="90000"/>
              </a:lnSpc>
            </a:pPr>
            <a:r>
              <a:rPr lang="en-US" alt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Parameter </a:t>
            </a:r>
            <a:r>
              <a:rPr lang="en-US" altLang="en-US" sz="2600" b="1" dirty="0">
                <a:solidFill>
                  <a:srgbClr val="000000"/>
                </a:solidFill>
                <a:latin typeface="Consolas" panose="020B0609020204030204" pitchFamily="49" charset="0"/>
              </a:rPr>
              <a:t>size</a:t>
            </a:r>
            <a:r>
              <a:rPr lang="en-US" alt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 is </a:t>
            </a:r>
            <a:r>
              <a:rPr lang="en-US" altLang="en-US" sz="2600" u="sng" dirty="0">
                <a:solidFill>
                  <a:srgbClr val="000000"/>
                </a:solidFill>
                <a:latin typeface="Cambria" panose="02040503050406030204" pitchFamily="18" charset="0"/>
              </a:rPr>
              <a:t>declared</a:t>
            </a:r>
            <a:r>
              <a:rPr lang="en-US" alt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2600" b="1" u="sng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alt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 to enforce the principle of least privilege. </a:t>
            </a:r>
          </a:p>
          <a:p>
            <a:pPr algn="just" eaLnBrk="1" hangingPunct="1">
              <a:lnSpc>
                <a:spcPct val="90000"/>
              </a:lnSpc>
            </a:pPr>
            <a:r>
              <a:rPr lang="en-US" alt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Although parameter </a:t>
            </a:r>
            <a:r>
              <a:rPr lang="en-US" altLang="en-US" sz="2600" dirty="0">
                <a:solidFill>
                  <a:srgbClr val="000000"/>
                </a:solidFill>
                <a:latin typeface="Consolas" panose="020B0609020204030204" pitchFamily="49" charset="0"/>
              </a:rPr>
              <a:t>size</a:t>
            </a:r>
            <a:r>
              <a:rPr lang="en-US" alt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 receives a </a:t>
            </a:r>
            <a:r>
              <a:rPr lang="en-US" altLang="en-US" sz="2600" u="sng" dirty="0">
                <a:solidFill>
                  <a:srgbClr val="000000"/>
                </a:solidFill>
                <a:latin typeface="Cambria" panose="02040503050406030204" pitchFamily="18" charset="0"/>
              </a:rPr>
              <a:t>copy of a value</a:t>
            </a:r>
            <a:r>
              <a:rPr lang="en-US" alt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 in </a:t>
            </a:r>
            <a:r>
              <a:rPr lang="en-US" altLang="en-US" sz="2600" dirty="0">
                <a:solidFill>
                  <a:srgbClr val="000000"/>
                </a:solidFill>
                <a:latin typeface="Consolas" panose="020B0609020204030204" pitchFamily="49" charset="0"/>
              </a:rPr>
              <a:t>main</a:t>
            </a:r>
            <a:r>
              <a:rPr lang="en-US" alt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, and </a:t>
            </a:r>
            <a:r>
              <a:rPr lang="en-US" altLang="en-US" sz="2600" u="sng" dirty="0">
                <a:solidFill>
                  <a:srgbClr val="000000"/>
                </a:solidFill>
                <a:latin typeface="Cambria" panose="02040503050406030204" pitchFamily="18" charset="0"/>
              </a:rPr>
              <a:t>modifying the copy</a:t>
            </a:r>
            <a:r>
              <a:rPr lang="en-US" alt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2600" b="1" u="sng" dirty="0">
                <a:solidFill>
                  <a:srgbClr val="000000"/>
                </a:solidFill>
                <a:latin typeface="Cambria" panose="02040503050406030204" pitchFamily="18" charset="0"/>
              </a:rPr>
              <a:t>cannot change</a:t>
            </a:r>
            <a:r>
              <a:rPr lang="en-US" alt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 the </a:t>
            </a:r>
            <a:r>
              <a:rPr lang="en-US" altLang="en-US" sz="2600" u="sng" dirty="0">
                <a:solidFill>
                  <a:srgbClr val="000000"/>
                </a:solidFill>
                <a:latin typeface="Cambria" panose="02040503050406030204" pitchFamily="18" charset="0"/>
              </a:rPr>
              <a:t>value in </a:t>
            </a:r>
            <a:r>
              <a:rPr lang="en-US" altLang="en-US" sz="2600" u="sng" dirty="0">
                <a:solidFill>
                  <a:srgbClr val="000000"/>
                </a:solidFill>
                <a:latin typeface="Consolas" panose="020B0609020204030204" pitchFamily="49" charset="0"/>
              </a:rPr>
              <a:t>main</a:t>
            </a:r>
            <a:r>
              <a:rPr lang="en-US" alt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, </a:t>
            </a:r>
            <a:r>
              <a:rPr lang="en-US" altLang="en-US" sz="2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bubbleSort</a:t>
            </a:r>
            <a:r>
              <a:rPr lang="en-US" alt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 does </a:t>
            </a:r>
            <a:r>
              <a:rPr lang="en-US" altLang="en-US" sz="2600" i="1" u="sng" dirty="0">
                <a:solidFill>
                  <a:srgbClr val="000000"/>
                </a:solidFill>
                <a:latin typeface="Cambria" panose="02040503050406030204" pitchFamily="18" charset="0"/>
              </a:rPr>
              <a:t>not</a:t>
            </a:r>
            <a:r>
              <a:rPr lang="en-US" altLang="en-US" sz="2600" u="sng" dirty="0">
                <a:solidFill>
                  <a:srgbClr val="000000"/>
                </a:solidFill>
                <a:latin typeface="Cambria" panose="02040503050406030204" pitchFamily="18" charset="0"/>
              </a:rPr>
              <a:t> need to alter </a:t>
            </a:r>
            <a:r>
              <a:rPr lang="en-US" altLang="en-US" sz="2600" b="1" u="sng" dirty="0">
                <a:solidFill>
                  <a:srgbClr val="000000"/>
                </a:solidFill>
                <a:latin typeface="Consolas" panose="020B0609020204030204" pitchFamily="49" charset="0"/>
              </a:rPr>
              <a:t>size</a:t>
            </a:r>
            <a:r>
              <a:rPr lang="en-US" alt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 to accomplish its task. </a:t>
            </a:r>
            <a:endParaRPr lang="tr-TR" altLang="en-US" sz="260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algn="just"/>
            <a:r>
              <a:rPr lang="en-US" alt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The </a:t>
            </a:r>
            <a:r>
              <a:rPr lang="en-US" altLang="en-US" sz="2600" u="sng" dirty="0">
                <a:solidFill>
                  <a:srgbClr val="000000"/>
                </a:solidFill>
                <a:latin typeface="Cambria" panose="02040503050406030204" pitchFamily="18" charset="0"/>
              </a:rPr>
              <a:t>size of the array</a:t>
            </a:r>
            <a:r>
              <a:rPr lang="en-US" alt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 remains </a:t>
            </a:r>
            <a:r>
              <a:rPr lang="en-US" altLang="en-US" sz="2600" u="sng" dirty="0">
                <a:solidFill>
                  <a:srgbClr val="000000"/>
                </a:solidFill>
                <a:latin typeface="Cambria" panose="02040503050406030204" pitchFamily="18" charset="0"/>
              </a:rPr>
              <a:t>fixed during the execution</a:t>
            </a:r>
            <a:r>
              <a:rPr lang="en-US" alt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 of function </a:t>
            </a:r>
            <a:r>
              <a:rPr lang="en-US" altLang="en-US" sz="2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bubbleSort</a:t>
            </a:r>
            <a:r>
              <a:rPr lang="en-US" alt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/>
            <a:r>
              <a:rPr lang="en-US" alt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Therefore, </a:t>
            </a:r>
            <a:r>
              <a:rPr lang="en-US" altLang="en-US" sz="2600" b="1" dirty="0">
                <a:solidFill>
                  <a:srgbClr val="000000"/>
                </a:solidFill>
                <a:latin typeface="Consolas" panose="020B0609020204030204" pitchFamily="49" charset="0"/>
              </a:rPr>
              <a:t>size</a:t>
            </a:r>
            <a:r>
              <a:rPr lang="en-US" alt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 is declared </a:t>
            </a:r>
            <a:r>
              <a:rPr lang="en-US" altLang="en-US" sz="2600" b="1" dirty="0">
                <a:solidFill>
                  <a:srgbClr val="000000"/>
                </a:solidFill>
                <a:latin typeface="Consolas" panose="020B0609020204030204" pitchFamily="49" charset="0"/>
              </a:rPr>
              <a:t>const</a:t>
            </a:r>
            <a:r>
              <a:rPr lang="en-US" alt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 to ensure that it’s </a:t>
            </a:r>
            <a:r>
              <a:rPr lang="en-US" altLang="en-US" sz="2600" i="1" u="sng" dirty="0">
                <a:solidFill>
                  <a:srgbClr val="000000"/>
                </a:solidFill>
                <a:latin typeface="Cambria" panose="02040503050406030204" pitchFamily="18" charset="0"/>
              </a:rPr>
              <a:t>not</a:t>
            </a:r>
            <a:r>
              <a:rPr lang="en-US" altLang="en-US" sz="2600" u="sng" dirty="0">
                <a:solidFill>
                  <a:srgbClr val="000000"/>
                </a:solidFill>
                <a:latin typeface="Cambria" panose="02040503050406030204" pitchFamily="18" charset="0"/>
              </a:rPr>
              <a:t> modified</a:t>
            </a:r>
            <a:r>
              <a:rPr lang="en-US" alt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/>
            <a:r>
              <a:rPr lang="en-US" alt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The </a:t>
            </a:r>
            <a:r>
              <a:rPr lang="en-US" altLang="en-US" sz="2600" u="sng" dirty="0">
                <a:solidFill>
                  <a:srgbClr val="000000"/>
                </a:solidFill>
                <a:latin typeface="Cambria" panose="02040503050406030204" pitchFamily="18" charset="0"/>
              </a:rPr>
              <a:t>prototype</a:t>
            </a:r>
            <a:r>
              <a:rPr lang="en-US" alt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 for function </a:t>
            </a:r>
            <a:r>
              <a:rPr lang="en-US" altLang="en-US" sz="2600" b="1" dirty="0">
                <a:solidFill>
                  <a:srgbClr val="000000"/>
                </a:solidFill>
                <a:latin typeface="Consolas" panose="020B0609020204030204" pitchFamily="49" charset="0"/>
              </a:rPr>
              <a:t>swap</a:t>
            </a:r>
            <a:r>
              <a:rPr lang="en-US" alt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 is </a:t>
            </a:r>
            <a:r>
              <a:rPr lang="en-US" altLang="en-US" sz="2600" b="1" u="sng" dirty="0">
                <a:solidFill>
                  <a:srgbClr val="000000"/>
                </a:solidFill>
                <a:latin typeface="Cambria" panose="02040503050406030204" pitchFamily="18" charset="0"/>
              </a:rPr>
              <a:t>included in the body of function</a:t>
            </a:r>
            <a:r>
              <a:rPr lang="en-US" alt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2600" dirty="0" err="1">
                <a:solidFill>
                  <a:srgbClr val="000000"/>
                </a:solidFill>
                <a:latin typeface="Consolas" panose="020B0609020204030204" pitchFamily="49" charset="0"/>
              </a:rPr>
              <a:t>bubbleSort</a:t>
            </a:r>
            <a:r>
              <a:rPr lang="en-US" alt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 because </a:t>
            </a:r>
            <a:r>
              <a:rPr lang="en-US" altLang="en-US" sz="2600" dirty="0" err="1">
                <a:solidFill>
                  <a:srgbClr val="000000"/>
                </a:solidFill>
                <a:latin typeface="Consolas" panose="020B0609020204030204" pitchFamily="49" charset="0"/>
              </a:rPr>
              <a:t>bubbleSort</a:t>
            </a:r>
            <a:r>
              <a:rPr lang="en-US" alt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 is the </a:t>
            </a:r>
            <a:r>
              <a:rPr lang="en-US" altLang="en-US" sz="2600" u="sng" dirty="0">
                <a:solidFill>
                  <a:srgbClr val="000000"/>
                </a:solidFill>
                <a:latin typeface="Cambria" panose="02040503050406030204" pitchFamily="18" charset="0"/>
              </a:rPr>
              <a:t>only function that calls </a:t>
            </a:r>
            <a:r>
              <a:rPr lang="en-US" altLang="en-US" sz="2600" u="sng" dirty="0">
                <a:solidFill>
                  <a:srgbClr val="000000"/>
                </a:solidFill>
                <a:latin typeface="Consolas" panose="020B0609020204030204" pitchFamily="49" charset="0"/>
              </a:rPr>
              <a:t>swap</a:t>
            </a:r>
            <a:r>
              <a:rPr lang="en-US" alt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 eaLnBrk="1" hangingPunct="1">
              <a:lnSpc>
                <a:spcPct val="90000"/>
              </a:lnSpc>
            </a:pPr>
            <a:endParaRPr lang="en-US" altLang="en-US" sz="2500" dirty="0">
              <a:solidFill>
                <a:srgbClr val="000000"/>
              </a:solidFill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51714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36523"/>
            <a:ext cx="8229600" cy="639762"/>
          </a:xfrm>
        </p:spPr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Calibri" panose="020F0502020204030204" pitchFamily="34" charset="0"/>
              </a:rPr>
              <a:t>7.2  </a:t>
            </a:r>
            <a:r>
              <a:rPr lang="en-US" dirty="0">
                <a:solidFill>
                  <a:srgbClr val="3380E6"/>
                </a:solidFill>
                <a:latin typeface="Calibri" panose="020F0502020204030204" pitchFamily="34" charset="0"/>
              </a:rPr>
              <a:t>Pointer Variable Definitions and Initialization (cont.)</a:t>
            </a:r>
          </a:p>
        </p:txBody>
      </p:sp>
      <p:sp>
        <p:nvSpPr>
          <p:cNvPr id="19459" name="Text Placeholder 2"/>
          <p:cNvSpPr>
            <a:spLocks noGrp="1"/>
          </p:cNvSpPr>
          <p:nvPr>
            <p:ph type="body" idx="1"/>
          </p:nvPr>
        </p:nvSpPr>
        <p:spPr>
          <a:xfrm>
            <a:off x="152400" y="914400"/>
            <a:ext cx="8763000" cy="5105400"/>
          </a:xfrm>
        </p:spPr>
        <p:txBody>
          <a:bodyPr>
            <a:noAutofit/>
          </a:bodyPr>
          <a:lstStyle/>
          <a:p>
            <a:pPr marL="109537" indent="0" algn="just" eaLnBrk="1" hangingPunct="1">
              <a:lnSpc>
                <a:spcPct val="90000"/>
              </a:lnSpc>
              <a:buFont typeface="Wingdings 3" panose="05040102010807070707" pitchFamily="18" charset="2"/>
              <a:buNone/>
              <a:defRPr/>
            </a:pPr>
            <a:r>
              <a:rPr lang="en-US" sz="2800" b="1" i="1" dirty="0">
                <a:solidFill>
                  <a:srgbClr val="000000"/>
                </a:solidFill>
                <a:latin typeface="Cambria" panose="02040503050406030204" pitchFamily="18" charset="0"/>
              </a:rPr>
              <a:t>Initializing and Assigning Values to Pointers</a:t>
            </a:r>
          </a:p>
          <a:p>
            <a:pPr algn="just" eaLnBrk="1" hangingPunct="1">
              <a:lnSpc>
                <a:spcPct val="90000"/>
              </a:lnSpc>
              <a:defRPr/>
            </a:pPr>
            <a:r>
              <a:rPr 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Pointers should be </a:t>
            </a:r>
            <a:r>
              <a:rPr lang="en-US" sz="2800" u="sng" dirty="0">
                <a:solidFill>
                  <a:srgbClr val="000000"/>
                </a:solidFill>
                <a:latin typeface="Cambria" panose="02040503050406030204" pitchFamily="18" charset="0"/>
              </a:rPr>
              <a:t>initialized</a:t>
            </a:r>
            <a:r>
              <a:rPr lang="tr-TR" sz="2800" u="sng" dirty="0">
                <a:solidFill>
                  <a:srgbClr val="000000"/>
                </a:solidFill>
                <a:latin typeface="Cambria" panose="02040503050406030204" pitchFamily="18" charset="0"/>
              </a:rPr>
              <a:t>:</a:t>
            </a:r>
          </a:p>
          <a:p>
            <a:pPr lvl="1" algn="just">
              <a:lnSpc>
                <a:spcPct val="90000"/>
              </a:lnSpc>
              <a:defRPr/>
            </a:pPr>
            <a:r>
              <a:rPr 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when they’re defined</a:t>
            </a:r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endParaRPr lang="tr-TR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lvl="1" algn="just">
              <a:lnSpc>
                <a:spcPct val="90000"/>
              </a:lnSpc>
              <a:defRPr/>
            </a:pPr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</a:rPr>
              <a:t>or they can be </a:t>
            </a:r>
            <a:r>
              <a:rPr 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assigned a value</a:t>
            </a:r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 eaLnBrk="1" hangingPunct="1">
              <a:lnSpc>
                <a:spcPct val="90000"/>
              </a:lnSpc>
              <a:defRPr/>
            </a:pPr>
            <a:r>
              <a:rPr 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A pointer may be </a:t>
            </a:r>
            <a:r>
              <a:rPr lang="en-US" sz="2800" u="sng" dirty="0">
                <a:solidFill>
                  <a:srgbClr val="000000"/>
                </a:solidFill>
                <a:latin typeface="Cambria" panose="02040503050406030204" pitchFamily="18" charset="0"/>
              </a:rPr>
              <a:t>initialized</a:t>
            </a:r>
            <a:r>
              <a:rPr 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 to </a:t>
            </a:r>
            <a:endParaRPr lang="tr-TR" sz="280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lvl="1" algn="just">
              <a:lnSpc>
                <a:spcPct val="90000"/>
              </a:lnSpc>
              <a:defRPr/>
            </a:pP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NULL</a:t>
            </a:r>
            <a:r>
              <a:rPr lang="en-US" b="1" dirty="0">
                <a:solidFill>
                  <a:srgbClr val="000000"/>
                </a:solidFill>
                <a:latin typeface="Cambria" panose="02040503050406030204" pitchFamily="18" charset="0"/>
              </a:rPr>
              <a:t>, 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0</a:t>
            </a:r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endParaRPr lang="tr-TR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lvl="1" algn="just">
              <a:lnSpc>
                <a:spcPct val="90000"/>
              </a:lnSpc>
              <a:defRPr/>
            </a:pPr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</a:rPr>
              <a:t>or an </a:t>
            </a:r>
            <a:r>
              <a:rPr lang="en-US" b="1" u="sng" dirty="0">
                <a:solidFill>
                  <a:srgbClr val="000000"/>
                </a:solidFill>
                <a:latin typeface="Cambria" panose="02040503050406030204" pitchFamily="18" charset="0"/>
              </a:rPr>
              <a:t>address</a:t>
            </a:r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 eaLnBrk="1" hangingPunct="1">
              <a:lnSpc>
                <a:spcPct val="90000"/>
              </a:lnSpc>
              <a:defRPr/>
            </a:pPr>
            <a:r>
              <a:rPr 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A pointer with the value </a:t>
            </a:r>
            <a:r>
              <a:rPr lang="en-US" sz="2800" b="1" u="sng" dirty="0">
                <a:solidFill>
                  <a:srgbClr val="000000"/>
                </a:solidFill>
                <a:latin typeface="Consolas" panose="020B0609020204030204" pitchFamily="49" charset="0"/>
              </a:rPr>
              <a:t>NULL</a:t>
            </a:r>
            <a:r>
              <a:rPr lang="en-US" sz="2800" u="sng" dirty="0">
                <a:solidFill>
                  <a:srgbClr val="000000"/>
                </a:solidFill>
                <a:latin typeface="Cambria" panose="02040503050406030204" pitchFamily="18" charset="0"/>
              </a:rPr>
              <a:t> points to </a:t>
            </a:r>
            <a:r>
              <a:rPr lang="en-US" sz="2800" i="1" u="sng" dirty="0">
                <a:solidFill>
                  <a:srgbClr val="000000"/>
                </a:solidFill>
                <a:latin typeface="Cambria" panose="02040503050406030204" pitchFamily="18" charset="0"/>
              </a:rPr>
              <a:t>nothing</a:t>
            </a:r>
            <a:r>
              <a:rPr 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 eaLnBrk="1" hangingPunct="1">
              <a:lnSpc>
                <a:spcPct val="90000"/>
              </a:lnSpc>
              <a:defRPr/>
            </a:pPr>
            <a:r>
              <a:rPr lang="en-US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NULL</a:t>
            </a:r>
            <a:r>
              <a:rPr 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 is a </a:t>
            </a:r>
            <a:r>
              <a:rPr lang="en-US" sz="2800" i="1" u="sng" dirty="0">
                <a:solidFill>
                  <a:srgbClr val="000000"/>
                </a:solidFill>
                <a:latin typeface="Cambria" panose="02040503050406030204" pitchFamily="18" charset="0"/>
              </a:rPr>
              <a:t>symbolic constant</a:t>
            </a:r>
            <a:r>
              <a:rPr lang="en-US" sz="2800" i="1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defined in the </a:t>
            </a:r>
            <a:r>
              <a:rPr lang="en-US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2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stddef.h</a:t>
            </a:r>
            <a:r>
              <a:rPr lang="en-US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 header (and several other headers, such as </a:t>
            </a:r>
            <a:r>
              <a:rPr lang="en-US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2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stdio.h</a:t>
            </a:r>
            <a:r>
              <a:rPr lang="en-US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). </a:t>
            </a:r>
          </a:p>
        </p:txBody>
      </p:sp>
      <p:sp>
        <p:nvSpPr>
          <p:cNvPr id="19460" name="Footer Placeholder 3"/>
          <p:cNvSpPr>
            <a:spLocks noGrp="1"/>
          </p:cNvSpPr>
          <p:nvPr>
            <p:ph type="ftr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/>
              <a:t>© 2016 Pearson Education, Ltd.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22826887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36523"/>
            <a:ext cx="8229600" cy="639762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2800" dirty="0">
                <a:solidFill>
                  <a:srgbClr val="24B5A1"/>
                </a:solidFill>
                <a:latin typeface="Calibri" panose="020F0502020204030204" pitchFamily="34" charset="0"/>
              </a:rPr>
              <a:t>7.6  </a:t>
            </a:r>
            <a:r>
              <a:rPr lang="en-US" sz="2800" dirty="0">
                <a:solidFill>
                  <a:srgbClr val="3380E6"/>
                </a:solidFill>
                <a:latin typeface="Calibri" panose="020F0502020204030204" pitchFamily="34" charset="0"/>
              </a:rPr>
              <a:t>Bubble Sort Using Pass-by-Reference (Cont.)</a:t>
            </a:r>
          </a:p>
        </p:txBody>
      </p:sp>
      <p:sp>
        <p:nvSpPr>
          <p:cNvPr id="91139" name="Text Placeholder 2"/>
          <p:cNvSpPr>
            <a:spLocks noGrp="1"/>
          </p:cNvSpPr>
          <p:nvPr>
            <p:ph type="body" idx="1"/>
          </p:nvPr>
        </p:nvSpPr>
        <p:spPr>
          <a:xfrm>
            <a:off x="116150" y="778504"/>
            <a:ext cx="8951650" cy="4525963"/>
          </a:xfrm>
        </p:spPr>
        <p:txBody>
          <a:bodyPr>
            <a:normAutofit fontScale="92500" lnSpcReduction="20000"/>
          </a:bodyPr>
          <a:lstStyle/>
          <a:p>
            <a:pPr algn="just" eaLnBrk="1" hangingPunct="1"/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Placing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the </a:t>
            </a:r>
            <a:r>
              <a:rPr lang="en-US" altLang="en-US" b="1" i="1" u="sng" dirty="0">
                <a:solidFill>
                  <a:srgbClr val="000000"/>
                </a:solidFill>
                <a:latin typeface="Cambria" panose="02040503050406030204" pitchFamily="18" charset="0"/>
              </a:rPr>
              <a:t>prototype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in </a:t>
            </a:r>
            <a:r>
              <a:rPr lang="en-US" alt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bubbleSort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restricts proper calls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of </a:t>
            </a:r>
            <a: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swap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to those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made from </a:t>
            </a:r>
            <a:r>
              <a:rPr lang="en-US" alt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bubbleSort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 eaLnBrk="1" hangingPunct="1"/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Other functions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that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attempt to call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swap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do </a:t>
            </a:r>
            <a:r>
              <a:rPr lang="en-US" altLang="en-US" i="1" u="sng" dirty="0">
                <a:solidFill>
                  <a:srgbClr val="000000"/>
                </a:solidFill>
                <a:latin typeface="Cambria" panose="02040503050406030204" pitchFamily="18" charset="0"/>
              </a:rPr>
              <a:t>not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 have access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to a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proper function prototype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, so the compiler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generates one automatically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 eaLnBrk="1" hangingPunct="1"/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This normally results in a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prototype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that does </a:t>
            </a:r>
            <a:r>
              <a:rPr lang="en-US" altLang="en-US" b="1" i="1" u="sng" dirty="0">
                <a:solidFill>
                  <a:srgbClr val="000000"/>
                </a:solidFill>
                <a:latin typeface="Cambria" panose="02040503050406030204" pitchFamily="18" charset="0"/>
              </a:rPr>
              <a:t>not</a:t>
            </a:r>
            <a:r>
              <a:rPr lang="en-US" altLang="en-US" b="1" u="sng" dirty="0">
                <a:solidFill>
                  <a:srgbClr val="000000"/>
                </a:solidFill>
                <a:latin typeface="Cambria" panose="02040503050406030204" pitchFamily="18" charset="0"/>
              </a:rPr>
              <a:t> match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the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function header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(and generates a compilation warning or error) because the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compiler assumes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int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for the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return type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and the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parameter types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</p:txBody>
      </p:sp>
      <p:pic>
        <p:nvPicPr>
          <p:cNvPr id="5" name="Picture 1" descr="chtp8_07_Page_39">
            <a:extLst>
              <a:ext uri="{FF2B5EF4-FFF2-40B4-BE49-F238E27FC236}">
                <a16:creationId xmlns:a16="http://schemas.microsoft.com/office/drawing/2014/main" xmlns="" id="{84B0662D-3321-456A-9955-63D42150576A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6" t="5555" r="5348" b="77778"/>
          <a:stretch/>
        </p:blipFill>
        <p:spPr>
          <a:xfrm>
            <a:off x="838200" y="5410200"/>
            <a:ext cx="7924801" cy="1143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776524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36523"/>
            <a:ext cx="8229600" cy="639762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2800" dirty="0">
                <a:solidFill>
                  <a:srgbClr val="24B5A1"/>
                </a:solidFill>
                <a:latin typeface="Calibri" panose="020F0502020204030204" pitchFamily="34" charset="0"/>
              </a:rPr>
              <a:t>7.6  </a:t>
            </a:r>
            <a:r>
              <a:rPr lang="en-US" sz="2800" dirty="0">
                <a:solidFill>
                  <a:srgbClr val="3380E6"/>
                </a:solidFill>
                <a:latin typeface="Calibri" panose="020F0502020204030204" pitchFamily="34" charset="0"/>
              </a:rPr>
              <a:t>Bubble Sort Using Pass-by-Reference (Cont.)</a:t>
            </a:r>
          </a:p>
        </p:txBody>
      </p:sp>
      <p:sp>
        <p:nvSpPr>
          <p:cNvPr id="93187" name="Text Placeholder 2"/>
          <p:cNvSpPr>
            <a:spLocks noGrp="1"/>
          </p:cNvSpPr>
          <p:nvPr>
            <p:ph type="body" idx="1"/>
          </p:nvPr>
        </p:nvSpPr>
        <p:spPr>
          <a:xfrm>
            <a:off x="152400" y="914400"/>
            <a:ext cx="8915400" cy="5441952"/>
          </a:xfrm>
        </p:spPr>
        <p:txBody>
          <a:bodyPr>
            <a:normAutofit/>
          </a:bodyPr>
          <a:lstStyle/>
          <a:p>
            <a:pPr algn="just" eaLnBrk="1" hangingPunct="1">
              <a:lnSpc>
                <a:spcPct val="90000"/>
              </a:lnSpc>
            </a:pPr>
            <a:r>
              <a:rPr lang="en-US" altLang="en-US" sz="2400" dirty="0">
                <a:solidFill>
                  <a:srgbClr val="000000"/>
                </a:solidFill>
                <a:latin typeface="Cambria" panose="02040503050406030204" pitchFamily="18" charset="0"/>
              </a:rPr>
              <a:t>Function </a:t>
            </a:r>
            <a:r>
              <a:rPr lang="en-US" altLang="en-US" sz="2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bubbleSort</a:t>
            </a:r>
            <a:r>
              <a:rPr lang="en-US" altLang="en-US" sz="2400" dirty="0">
                <a:solidFill>
                  <a:srgbClr val="000000"/>
                </a:solidFill>
                <a:latin typeface="Cambria" panose="02040503050406030204" pitchFamily="18" charset="0"/>
              </a:rPr>
              <a:t> receives the </a:t>
            </a:r>
            <a:r>
              <a:rPr lang="en-US" altLang="en-US" sz="2400" u="sng" dirty="0">
                <a:solidFill>
                  <a:srgbClr val="000000"/>
                </a:solidFill>
                <a:latin typeface="Cambria" panose="02040503050406030204" pitchFamily="18" charset="0"/>
              </a:rPr>
              <a:t>size of the array</a:t>
            </a:r>
            <a:r>
              <a:rPr lang="en-US" altLang="en-US" sz="2400" dirty="0">
                <a:solidFill>
                  <a:srgbClr val="000000"/>
                </a:solidFill>
                <a:latin typeface="Cambria" panose="02040503050406030204" pitchFamily="18" charset="0"/>
              </a:rPr>
              <a:t> as a </a:t>
            </a:r>
            <a:r>
              <a:rPr lang="en-US" altLang="en-US" sz="2400" u="sng" dirty="0">
                <a:solidFill>
                  <a:srgbClr val="000000"/>
                </a:solidFill>
                <a:latin typeface="Cambria" panose="02040503050406030204" pitchFamily="18" charset="0"/>
              </a:rPr>
              <a:t>parameter</a:t>
            </a:r>
            <a:r>
              <a:rPr lang="tr-TR" altLang="en-US" sz="2400" u="sng" dirty="0">
                <a:solidFill>
                  <a:srgbClr val="000000"/>
                </a:solidFill>
                <a:latin typeface="Cambria" panose="02040503050406030204" pitchFamily="18" charset="0"/>
              </a:rPr>
              <a:t>.</a:t>
            </a:r>
            <a:r>
              <a:rPr lang="en-US" altLang="en-US" sz="2400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</a:p>
          <a:p>
            <a:pPr algn="just" eaLnBrk="1" hangingPunct="1">
              <a:lnSpc>
                <a:spcPct val="90000"/>
              </a:lnSpc>
            </a:pPr>
            <a:r>
              <a:rPr lang="en-US" altLang="en-US" sz="2400" dirty="0">
                <a:solidFill>
                  <a:srgbClr val="000000"/>
                </a:solidFill>
                <a:latin typeface="Cambria" panose="02040503050406030204" pitchFamily="18" charset="0"/>
              </a:rPr>
              <a:t>The function </a:t>
            </a:r>
            <a:r>
              <a:rPr lang="en-US" altLang="en-US" sz="2400" u="sng" dirty="0">
                <a:solidFill>
                  <a:srgbClr val="000000"/>
                </a:solidFill>
                <a:latin typeface="Cambria" panose="02040503050406030204" pitchFamily="18" charset="0"/>
              </a:rPr>
              <a:t>must know the size of the array</a:t>
            </a:r>
            <a:r>
              <a:rPr lang="en-US" altLang="en-US" sz="2400" dirty="0">
                <a:solidFill>
                  <a:srgbClr val="000000"/>
                </a:solidFill>
                <a:latin typeface="Cambria" panose="02040503050406030204" pitchFamily="18" charset="0"/>
              </a:rPr>
              <a:t> to </a:t>
            </a:r>
            <a:r>
              <a:rPr lang="en-US" altLang="en-US" sz="2400" u="sng" dirty="0">
                <a:solidFill>
                  <a:srgbClr val="000000"/>
                </a:solidFill>
                <a:latin typeface="Cambria" panose="02040503050406030204" pitchFamily="18" charset="0"/>
              </a:rPr>
              <a:t>sort the array</a:t>
            </a:r>
            <a:r>
              <a:rPr lang="en-US" altLang="en-US" sz="2400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 eaLnBrk="1" hangingPunct="1">
              <a:lnSpc>
                <a:spcPct val="90000"/>
              </a:lnSpc>
            </a:pPr>
            <a:r>
              <a:rPr lang="en-US" altLang="en-US" sz="2400" dirty="0">
                <a:solidFill>
                  <a:srgbClr val="000000"/>
                </a:solidFill>
                <a:latin typeface="Cambria" panose="02040503050406030204" pitchFamily="18" charset="0"/>
              </a:rPr>
              <a:t>When an </a:t>
            </a:r>
            <a:r>
              <a:rPr lang="en-US" altLang="en-US" sz="2400" u="sng" dirty="0">
                <a:solidFill>
                  <a:srgbClr val="000000"/>
                </a:solidFill>
                <a:latin typeface="Cambria" panose="02040503050406030204" pitchFamily="18" charset="0"/>
              </a:rPr>
              <a:t>array is passed to a function</a:t>
            </a:r>
            <a:r>
              <a:rPr lang="en-US" altLang="en-US" sz="2400" dirty="0">
                <a:solidFill>
                  <a:srgbClr val="000000"/>
                </a:solidFill>
                <a:latin typeface="Cambria" panose="02040503050406030204" pitchFamily="18" charset="0"/>
              </a:rPr>
              <a:t>, the </a:t>
            </a:r>
            <a:r>
              <a:rPr lang="en-US" altLang="en-US" sz="2400" u="sng" dirty="0">
                <a:solidFill>
                  <a:srgbClr val="000000"/>
                </a:solidFill>
                <a:latin typeface="Cambria" panose="02040503050406030204" pitchFamily="18" charset="0"/>
              </a:rPr>
              <a:t>memory address</a:t>
            </a:r>
            <a:r>
              <a:rPr lang="en-US" altLang="en-US" sz="2400" dirty="0">
                <a:solidFill>
                  <a:srgbClr val="000000"/>
                </a:solidFill>
                <a:latin typeface="Cambria" panose="02040503050406030204" pitchFamily="18" charset="0"/>
              </a:rPr>
              <a:t> of the </a:t>
            </a:r>
            <a:r>
              <a:rPr lang="en-US" altLang="en-US" sz="2400" u="sng" dirty="0">
                <a:solidFill>
                  <a:srgbClr val="000000"/>
                </a:solidFill>
                <a:latin typeface="Cambria" panose="02040503050406030204" pitchFamily="18" charset="0"/>
              </a:rPr>
              <a:t>first element of the array</a:t>
            </a:r>
            <a:r>
              <a:rPr lang="en-US" altLang="en-US" sz="2400" dirty="0">
                <a:solidFill>
                  <a:srgbClr val="000000"/>
                </a:solidFill>
                <a:latin typeface="Cambria" panose="02040503050406030204" pitchFamily="18" charset="0"/>
              </a:rPr>
              <a:t> is received by the function. </a:t>
            </a:r>
          </a:p>
          <a:p>
            <a:pPr algn="just" eaLnBrk="1" hangingPunct="1">
              <a:lnSpc>
                <a:spcPct val="90000"/>
              </a:lnSpc>
            </a:pPr>
            <a:r>
              <a:rPr lang="en-US" altLang="en-US" sz="2400" dirty="0">
                <a:solidFill>
                  <a:srgbClr val="000000"/>
                </a:solidFill>
                <a:latin typeface="Cambria" panose="02040503050406030204" pitchFamily="18" charset="0"/>
              </a:rPr>
              <a:t>The </a:t>
            </a:r>
            <a:r>
              <a:rPr lang="en-US" altLang="en-US" sz="2400" u="sng" dirty="0">
                <a:solidFill>
                  <a:srgbClr val="000000"/>
                </a:solidFill>
                <a:latin typeface="Cambria" panose="02040503050406030204" pitchFamily="18" charset="0"/>
              </a:rPr>
              <a:t>address</a:t>
            </a:r>
            <a:r>
              <a:rPr lang="en-US" altLang="en-US" sz="2400" dirty="0">
                <a:solidFill>
                  <a:srgbClr val="000000"/>
                </a:solidFill>
                <a:latin typeface="Cambria" panose="02040503050406030204" pitchFamily="18" charset="0"/>
              </a:rPr>
              <a:t>, of course, does </a:t>
            </a:r>
            <a:r>
              <a:rPr lang="en-US" altLang="en-US" sz="2400" i="1" u="sng" dirty="0">
                <a:solidFill>
                  <a:srgbClr val="000000"/>
                </a:solidFill>
                <a:latin typeface="Cambria" panose="02040503050406030204" pitchFamily="18" charset="0"/>
              </a:rPr>
              <a:t>not</a:t>
            </a:r>
            <a:r>
              <a:rPr lang="en-US" altLang="en-US" sz="2400" u="sng" dirty="0">
                <a:solidFill>
                  <a:srgbClr val="000000"/>
                </a:solidFill>
                <a:latin typeface="Cambria" panose="02040503050406030204" pitchFamily="18" charset="0"/>
              </a:rPr>
              <a:t> convey</a:t>
            </a:r>
            <a:r>
              <a:rPr lang="en-US" altLang="en-US" sz="2400" dirty="0">
                <a:solidFill>
                  <a:srgbClr val="000000"/>
                </a:solidFill>
                <a:latin typeface="Cambria" panose="02040503050406030204" pitchFamily="18" charset="0"/>
              </a:rPr>
              <a:t> the </a:t>
            </a:r>
            <a:r>
              <a:rPr lang="en-US" altLang="en-US" sz="2400" u="sng" dirty="0">
                <a:solidFill>
                  <a:srgbClr val="000000"/>
                </a:solidFill>
                <a:latin typeface="Cambria" panose="02040503050406030204" pitchFamily="18" charset="0"/>
              </a:rPr>
              <a:t>number of elements</a:t>
            </a:r>
            <a:r>
              <a:rPr lang="en-US" altLang="en-US" sz="2400" dirty="0">
                <a:solidFill>
                  <a:srgbClr val="000000"/>
                </a:solidFill>
                <a:latin typeface="Cambria" panose="02040503050406030204" pitchFamily="18" charset="0"/>
              </a:rPr>
              <a:t> in the array. </a:t>
            </a:r>
          </a:p>
          <a:p>
            <a:pPr algn="just" eaLnBrk="1" hangingPunct="1">
              <a:lnSpc>
                <a:spcPct val="90000"/>
              </a:lnSpc>
            </a:pPr>
            <a:r>
              <a:rPr lang="en-US" altLang="en-US" sz="2400" dirty="0">
                <a:solidFill>
                  <a:srgbClr val="000000"/>
                </a:solidFill>
                <a:latin typeface="Cambria" panose="02040503050406030204" pitchFamily="18" charset="0"/>
              </a:rPr>
              <a:t>Therefore, you </a:t>
            </a:r>
            <a:r>
              <a:rPr lang="en-US" altLang="en-US" sz="2400" u="sng" dirty="0">
                <a:solidFill>
                  <a:srgbClr val="000000"/>
                </a:solidFill>
                <a:latin typeface="Cambria" panose="02040503050406030204" pitchFamily="18" charset="0"/>
              </a:rPr>
              <a:t>must pass the array size</a:t>
            </a:r>
            <a:r>
              <a:rPr lang="en-US" altLang="en-US" sz="2400" dirty="0">
                <a:solidFill>
                  <a:srgbClr val="000000"/>
                </a:solidFill>
                <a:latin typeface="Cambria" panose="02040503050406030204" pitchFamily="18" charset="0"/>
              </a:rPr>
              <a:t> to the function. </a:t>
            </a:r>
          </a:p>
          <a:p>
            <a:pPr algn="just" eaLnBrk="1" hangingPunct="1">
              <a:lnSpc>
                <a:spcPct val="90000"/>
              </a:lnSpc>
            </a:pPr>
            <a:r>
              <a:rPr lang="en-US" altLang="en-US" sz="2400" dirty="0">
                <a:solidFill>
                  <a:srgbClr val="000000"/>
                </a:solidFill>
                <a:latin typeface="Cambria" panose="02040503050406030204" pitchFamily="18" charset="0"/>
              </a:rPr>
              <a:t>Another common practice is to </a:t>
            </a:r>
            <a:r>
              <a:rPr lang="en-US" altLang="en-US" sz="2400" u="sng" dirty="0">
                <a:solidFill>
                  <a:srgbClr val="000000"/>
                </a:solidFill>
                <a:latin typeface="Cambria" panose="02040503050406030204" pitchFamily="18" charset="0"/>
              </a:rPr>
              <a:t>pass a pointer</a:t>
            </a:r>
            <a:r>
              <a:rPr lang="en-US" altLang="en-US" sz="2400" dirty="0">
                <a:solidFill>
                  <a:srgbClr val="000000"/>
                </a:solidFill>
                <a:latin typeface="Cambria" panose="02040503050406030204" pitchFamily="18" charset="0"/>
              </a:rPr>
              <a:t> to the </a:t>
            </a:r>
            <a:r>
              <a:rPr lang="en-US" altLang="en-US" sz="2400" b="1" u="sng" dirty="0">
                <a:solidFill>
                  <a:srgbClr val="000000"/>
                </a:solidFill>
                <a:latin typeface="Cambria" panose="02040503050406030204" pitchFamily="18" charset="0"/>
              </a:rPr>
              <a:t>beginning</a:t>
            </a:r>
            <a:r>
              <a:rPr lang="en-US" altLang="en-US" sz="2400" u="sng" dirty="0">
                <a:solidFill>
                  <a:srgbClr val="000000"/>
                </a:solidFill>
                <a:latin typeface="Cambria" panose="02040503050406030204" pitchFamily="18" charset="0"/>
              </a:rPr>
              <a:t> of the array</a:t>
            </a:r>
            <a:r>
              <a:rPr lang="en-US" altLang="en-US" sz="2400" dirty="0">
                <a:solidFill>
                  <a:srgbClr val="000000"/>
                </a:solidFill>
                <a:latin typeface="Cambria" panose="02040503050406030204" pitchFamily="18" charset="0"/>
              </a:rPr>
              <a:t> and a </a:t>
            </a:r>
            <a:r>
              <a:rPr lang="en-US" altLang="en-US" sz="2400" u="sng" dirty="0">
                <a:solidFill>
                  <a:srgbClr val="000000"/>
                </a:solidFill>
                <a:latin typeface="Cambria" panose="02040503050406030204" pitchFamily="18" charset="0"/>
              </a:rPr>
              <a:t>pointer to the location just </a:t>
            </a:r>
            <a:r>
              <a:rPr lang="en-US" altLang="en-US" sz="2400" b="1" u="sng" dirty="0">
                <a:solidFill>
                  <a:srgbClr val="000000"/>
                </a:solidFill>
                <a:latin typeface="Cambria" panose="02040503050406030204" pitchFamily="18" charset="0"/>
              </a:rPr>
              <a:t>beyond the end</a:t>
            </a:r>
            <a:r>
              <a:rPr lang="en-US" altLang="en-US" sz="2400" u="sng" dirty="0">
                <a:solidFill>
                  <a:srgbClr val="000000"/>
                </a:solidFill>
                <a:latin typeface="Cambria" panose="02040503050406030204" pitchFamily="18" charset="0"/>
              </a:rPr>
              <a:t> of the array</a:t>
            </a:r>
            <a:r>
              <a:rPr lang="en-US" altLang="en-US" sz="2400" dirty="0">
                <a:solidFill>
                  <a:srgbClr val="000000"/>
                </a:solidFill>
                <a:latin typeface="Cambria" panose="02040503050406030204" pitchFamily="18" charset="0"/>
              </a:rPr>
              <a:t>—</a:t>
            </a:r>
            <a:endParaRPr lang="tr-TR" altLang="en-US" sz="240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lvl="1" algn="just">
              <a:lnSpc>
                <a:spcPct val="90000"/>
              </a:lnSpc>
            </a:pPr>
            <a:r>
              <a:rPr lang="en-US" altLang="en-US" sz="2400" dirty="0">
                <a:solidFill>
                  <a:srgbClr val="000000"/>
                </a:solidFill>
                <a:latin typeface="Cambria" panose="02040503050406030204" pitchFamily="18" charset="0"/>
              </a:rPr>
              <a:t>as you’ll learn in Section 7.8, the </a:t>
            </a:r>
            <a:r>
              <a:rPr lang="en-US" altLang="en-US" sz="2400" u="sng" dirty="0">
                <a:solidFill>
                  <a:srgbClr val="000000"/>
                </a:solidFill>
                <a:latin typeface="Cambria" panose="02040503050406030204" pitchFamily="18" charset="0"/>
              </a:rPr>
              <a:t>difference</a:t>
            </a:r>
            <a:r>
              <a:rPr lang="en-US" altLang="en-US" sz="2400" dirty="0">
                <a:solidFill>
                  <a:srgbClr val="000000"/>
                </a:solidFill>
                <a:latin typeface="Cambria" panose="02040503050406030204" pitchFamily="18" charset="0"/>
              </a:rPr>
              <a:t> of the </a:t>
            </a:r>
            <a:r>
              <a:rPr lang="en-US" altLang="en-US" sz="2400" u="sng" dirty="0">
                <a:solidFill>
                  <a:srgbClr val="000000"/>
                </a:solidFill>
                <a:latin typeface="Cambria" panose="02040503050406030204" pitchFamily="18" charset="0"/>
              </a:rPr>
              <a:t>two pointers</a:t>
            </a:r>
            <a:r>
              <a:rPr lang="en-US" altLang="en-US" sz="2400" dirty="0">
                <a:solidFill>
                  <a:srgbClr val="000000"/>
                </a:solidFill>
                <a:latin typeface="Cambria" panose="02040503050406030204" pitchFamily="18" charset="0"/>
              </a:rPr>
              <a:t> is the </a:t>
            </a:r>
            <a:r>
              <a:rPr lang="en-US" altLang="en-US" sz="2400" b="1" u="sng" dirty="0">
                <a:solidFill>
                  <a:srgbClr val="000000"/>
                </a:solidFill>
                <a:latin typeface="Cambria" panose="02040503050406030204" pitchFamily="18" charset="0"/>
              </a:rPr>
              <a:t>length of the array</a:t>
            </a:r>
            <a:r>
              <a:rPr lang="en-US" altLang="en-US" sz="2400" dirty="0">
                <a:solidFill>
                  <a:srgbClr val="000000"/>
                </a:solidFill>
                <a:latin typeface="Cambria" panose="02040503050406030204" pitchFamily="18" charset="0"/>
              </a:rPr>
              <a:t> and the resulting code is simpler</a:t>
            </a:r>
            <a:r>
              <a:rPr lang="tr-TR" altLang="en-US" sz="2400" dirty="0">
                <a:solidFill>
                  <a:srgbClr val="000000"/>
                </a:solidFill>
                <a:latin typeface="Cambria" panose="02040503050406030204" pitchFamily="18" charset="0"/>
              </a:rPr>
              <a:t>.</a:t>
            </a:r>
            <a:endParaRPr lang="en-US" altLang="en-US" sz="2400" i="1" dirty="0">
              <a:solidFill>
                <a:srgbClr val="000000"/>
              </a:solidFill>
              <a:latin typeface="Cambria" panose="02040503050406030204" pitchFamily="18" charset="0"/>
            </a:endParaRPr>
          </a:p>
        </p:txBody>
      </p:sp>
      <p:sp>
        <p:nvSpPr>
          <p:cNvPr id="95236" name="Footer Placeholder 3"/>
          <p:cNvSpPr>
            <a:spLocks noGrp="1"/>
          </p:cNvSpPr>
          <p:nvPr>
            <p:ph type="ftr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/>
              <a:t>© 2016 Pearson Education, Ltd.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23874476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168275"/>
            <a:ext cx="8229600" cy="563562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2800" dirty="0">
                <a:solidFill>
                  <a:srgbClr val="24B5A1"/>
                </a:solidFill>
                <a:latin typeface="Calibri" panose="020F0502020204030204" pitchFamily="34" charset="0"/>
              </a:rPr>
              <a:t>7.6  </a:t>
            </a:r>
            <a:r>
              <a:rPr lang="en-US" sz="2800" dirty="0">
                <a:solidFill>
                  <a:srgbClr val="3380E6"/>
                </a:solidFill>
                <a:latin typeface="Calibri" panose="020F0502020204030204" pitchFamily="34" charset="0"/>
              </a:rPr>
              <a:t>Bubble Sort Using Pass-by-Reference (Cont.)</a:t>
            </a:r>
          </a:p>
        </p:txBody>
      </p:sp>
      <p:sp>
        <p:nvSpPr>
          <p:cNvPr id="94211" name="Text Placeholder 2"/>
          <p:cNvSpPr>
            <a:spLocks noGrp="1"/>
          </p:cNvSpPr>
          <p:nvPr>
            <p:ph type="body" idx="1"/>
          </p:nvPr>
        </p:nvSpPr>
        <p:spPr>
          <a:xfrm>
            <a:off x="84338" y="838201"/>
            <a:ext cx="8907262" cy="4343400"/>
          </a:xfrm>
        </p:spPr>
        <p:txBody>
          <a:bodyPr>
            <a:normAutofit fontScale="92500" lnSpcReduction="10000"/>
          </a:bodyPr>
          <a:lstStyle/>
          <a:p>
            <a:pPr algn="just" eaLnBrk="1" hangingPunct="1"/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In the program, the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size of the array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is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explicitly passed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to function </a:t>
            </a:r>
            <a:r>
              <a:rPr lang="en-US" alt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bubbleSort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 eaLnBrk="1" hangingPunct="1"/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There are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two main benefits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to this </a:t>
            </a:r>
            <a:r>
              <a:rPr lang="en-US" altLang="en-US" i="1" dirty="0">
                <a:solidFill>
                  <a:srgbClr val="000000"/>
                </a:solidFill>
                <a:latin typeface="Cambria" panose="02040503050406030204" pitchFamily="18" charset="0"/>
              </a:rPr>
              <a:t>approach</a:t>
            </a:r>
            <a:endParaRPr lang="tr-TR" altLang="en-US" i="1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lvl="1" algn="just"/>
            <a:r>
              <a:rPr lang="en-US" altLang="en-US" i="1" dirty="0">
                <a:solidFill>
                  <a:srgbClr val="000000"/>
                </a:solidFill>
                <a:latin typeface="Cambria" panose="02040503050406030204" pitchFamily="18" charset="0"/>
              </a:rPr>
              <a:t>software reusability </a:t>
            </a:r>
            <a:endParaRPr lang="tr-TR" altLang="en-US" i="1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lvl="1" algn="just"/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and</a:t>
            </a:r>
            <a:r>
              <a:rPr lang="en-US" altLang="en-US" i="1" dirty="0">
                <a:solidFill>
                  <a:srgbClr val="000000"/>
                </a:solidFill>
                <a:latin typeface="Cambria" panose="02040503050406030204" pitchFamily="18" charset="0"/>
              </a:rPr>
              <a:t> proper software engineering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/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By defining the function to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receive the array size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as an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argument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, we enable the function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to be used by any program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that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sorts one-dimensional integer arrays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of </a:t>
            </a:r>
            <a:r>
              <a:rPr lang="en-US" altLang="en-US" b="1" i="1" u="sng" dirty="0">
                <a:solidFill>
                  <a:srgbClr val="000000"/>
                </a:solidFill>
                <a:latin typeface="Cambria" panose="02040503050406030204" pitchFamily="18" charset="0"/>
              </a:rPr>
              <a:t>any size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</p:txBody>
      </p:sp>
      <p:pic>
        <p:nvPicPr>
          <p:cNvPr id="5" name="Picture 1" descr="chtp8_07_Page_40">
            <a:extLst>
              <a:ext uri="{FF2B5EF4-FFF2-40B4-BE49-F238E27FC236}">
                <a16:creationId xmlns:a16="http://schemas.microsoft.com/office/drawing/2014/main" xmlns="" id="{EB8766C0-301A-40B8-BC28-77A0A16DCC9D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6" t="5555" r="5348" b="81112"/>
          <a:stretch/>
        </p:blipFill>
        <p:spPr>
          <a:xfrm>
            <a:off x="762000" y="5287965"/>
            <a:ext cx="7924801" cy="914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0254721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41702"/>
            <a:ext cx="8229600" cy="715962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2800" dirty="0">
                <a:solidFill>
                  <a:srgbClr val="24B5A1"/>
                </a:solidFill>
                <a:latin typeface="Calibri" panose="020F0502020204030204" pitchFamily="34" charset="0"/>
              </a:rPr>
              <a:t>7.6  </a:t>
            </a:r>
            <a:r>
              <a:rPr lang="en-US" sz="2800" dirty="0">
                <a:solidFill>
                  <a:srgbClr val="3380E6"/>
                </a:solidFill>
                <a:latin typeface="Calibri" panose="020F0502020204030204" pitchFamily="34" charset="0"/>
              </a:rPr>
              <a:t>Bubble Sort Using Pass-by-Reference (Cont.)</a:t>
            </a:r>
          </a:p>
        </p:txBody>
      </p:sp>
      <p:sp>
        <p:nvSpPr>
          <p:cNvPr id="96259" name="Text Placeholder 2"/>
          <p:cNvSpPr>
            <a:spLocks noGrp="1"/>
          </p:cNvSpPr>
          <p:nvPr>
            <p:ph type="body" idx="1"/>
          </p:nvPr>
        </p:nvSpPr>
        <p:spPr>
          <a:xfrm>
            <a:off x="228600" y="876129"/>
            <a:ext cx="8763000" cy="4525963"/>
          </a:xfrm>
        </p:spPr>
        <p:txBody>
          <a:bodyPr>
            <a:normAutofit lnSpcReduction="10000"/>
          </a:bodyPr>
          <a:lstStyle/>
          <a:p>
            <a:pPr algn="just" eaLnBrk="1" hangingPunct="1"/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We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could have stored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the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array’s size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in a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global variable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that’s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accessible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to the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entire program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 eaLnBrk="1" hangingPunct="1"/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This would be more efficient, because a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copy of the size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is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not made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to pass to the function. </a:t>
            </a:r>
          </a:p>
          <a:p>
            <a:pPr algn="just" eaLnBrk="1" hangingPunct="1"/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However,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other programs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that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require an integer array-sorting capability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may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not have the same global variable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, so the function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cannot be used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in those programs. </a:t>
            </a:r>
          </a:p>
        </p:txBody>
      </p:sp>
      <p:pic>
        <p:nvPicPr>
          <p:cNvPr id="5" name="Picture 1" descr="chtp8_07_Page_41">
            <a:extLst>
              <a:ext uri="{FF2B5EF4-FFF2-40B4-BE49-F238E27FC236}">
                <a16:creationId xmlns:a16="http://schemas.microsoft.com/office/drawing/2014/main" xmlns="" id="{2C68046C-2497-4559-B81C-CBB692937A65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6" t="5555" r="5348" b="76667"/>
          <a:stretch/>
        </p:blipFill>
        <p:spPr>
          <a:xfrm>
            <a:off x="762000" y="5372271"/>
            <a:ext cx="7924801" cy="1219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8575168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229600" cy="715962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2800" dirty="0">
                <a:solidFill>
                  <a:srgbClr val="24B5A1"/>
                </a:solidFill>
                <a:latin typeface="Calibri" panose="020F0502020204030204" pitchFamily="34" charset="0"/>
              </a:rPr>
              <a:t>7.6  </a:t>
            </a:r>
            <a:r>
              <a:rPr lang="en-US" sz="2800" dirty="0">
                <a:solidFill>
                  <a:srgbClr val="3380E6"/>
                </a:solidFill>
                <a:latin typeface="Calibri" panose="020F0502020204030204" pitchFamily="34" charset="0"/>
              </a:rPr>
              <a:t>Bubble Sort Using Pass-by-Reference (Cont.)</a:t>
            </a:r>
          </a:p>
        </p:txBody>
      </p:sp>
      <p:sp>
        <p:nvSpPr>
          <p:cNvPr id="98307" name="Text Placeholder 2"/>
          <p:cNvSpPr>
            <a:spLocks noGrp="1"/>
          </p:cNvSpPr>
          <p:nvPr>
            <p:ph type="body" idx="1"/>
          </p:nvPr>
        </p:nvSpPr>
        <p:spPr>
          <a:xfrm>
            <a:off x="216762" y="1066800"/>
            <a:ext cx="8851037" cy="5105400"/>
          </a:xfrm>
        </p:spPr>
        <p:txBody>
          <a:bodyPr>
            <a:normAutofit/>
          </a:bodyPr>
          <a:lstStyle/>
          <a:p>
            <a:pPr algn="just" eaLnBrk="1" hangingPunct="1"/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The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size of the array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could have been programmed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directly into the function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 eaLnBrk="1" hangingPunct="1"/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This </a:t>
            </a:r>
            <a:endParaRPr lang="tr-TR" altLang="en-US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lvl="1" algn="just"/>
            <a:r>
              <a:rPr lang="en-US" altLang="en-US" sz="3200" u="sng" dirty="0">
                <a:solidFill>
                  <a:srgbClr val="000000"/>
                </a:solidFill>
                <a:latin typeface="Cambria" panose="02040503050406030204" pitchFamily="18" charset="0"/>
              </a:rPr>
              <a:t>restricts</a:t>
            </a:r>
            <a:r>
              <a:rPr lang="en-US" altLang="en-US" sz="3200" dirty="0">
                <a:solidFill>
                  <a:srgbClr val="000000"/>
                </a:solidFill>
                <a:latin typeface="Cambria" panose="02040503050406030204" pitchFamily="18" charset="0"/>
              </a:rPr>
              <a:t> the </a:t>
            </a:r>
            <a:r>
              <a:rPr lang="en-US" altLang="en-US" sz="3200" u="sng" dirty="0">
                <a:solidFill>
                  <a:srgbClr val="000000"/>
                </a:solidFill>
                <a:latin typeface="Cambria" panose="02040503050406030204" pitchFamily="18" charset="0"/>
              </a:rPr>
              <a:t>use of the function</a:t>
            </a:r>
            <a:r>
              <a:rPr lang="en-US" altLang="en-US" sz="3200" dirty="0">
                <a:solidFill>
                  <a:srgbClr val="000000"/>
                </a:solidFill>
                <a:latin typeface="Cambria" panose="02040503050406030204" pitchFamily="18" charset="0"/>
              </a:rPr>
              <a:t> to an </a:t>
            </a:r>
            <a:r>
              <a:rPr lang="en-US" altLang="en-US" sz="3200" u="sng" dirty="0">
                <a:solidFill>
                  <a:srgbClr val="000000"/>
                </a:solidFill>
                <a:latin typeface="Cambria" panose="02040503050406030204" pitchFamily="18" charset="0"/>
              </a:rPr>
              <a:t>array of a specific size</a:t>
            </a:r>
            <a:r>
              <a:rPr lang="en-US" altLang="en-US" sz="3200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endParaRPr lang="tr-TR" altLang="en-US" sz="320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lvl="1" algn="just"/>
            <a:r>
              <a:rPr lang="en-US" altLang="en-US" sz="3200" dirty="0">
                <a:solidFill>
                  <a:srgbClr val="000000"/>
                </a:solidFill>
                <a:latin typeface="Cambria" panose="02040503050406030204" pitchFamily="18" charset="0"/>
              </a:rPr>
              <a:t>and significantly </a:t>
            </a:r>
            <a:r>
              <a:rPr lang="en-US" altLang="en-US" sz="3200" u="sng" dirty="0">
                <a:solidFill>
                  <a:srgbClr val="000000"/>
                </a:solidFill>
                <a:latin typeface="Cambria" panose="02040503050406030204" pitchFamily="18" charset="0"/>
              </a:rPr>
              <a:t>reduces its reusability</a:t>
            </a:r>
            <a:r>
              <a:rPr lang="en-US" altLang="en-US" sz="3200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/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Only programs processing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one-dimensional integer arrays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of the </a:t>
            </a:r>
            <a:r>
              <a:rPr lang="en-US" altLang="en-US" b="1" u="sng" dirty="0">
                <a:solidFill>
                  <a:srgbClr val="000000"/>
                </a:solidFill>
                <a:latin typeface="Cambria" panose="02040503050406030204" pitchFamily="18" charset="0"/>
              </a:rPr>
              <a:t>specific size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coded into the function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can use the function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.</a:t>
            </a:r>
          </a:p>
        </p:txBody>
      </p:sp>
      <p:sp>
        <p:nvSpPr>
          <p:cNvPr id="100356" name="Footer Placeholder 3"/>
          <p:cNvSpPr>
            <a:spLocks noGrp="1"/>
          </p:cNvSpPr>
          <p:nvPr>
            <p:ph type="ftr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/>
              <a:t>© 2016 Pearson Education, Ltd.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80623579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136523"/>
            <a:ext cx="8229600" cy="792162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Calibri" panose="020F0502020204030204" pitchFamily="34" charset="0"/>
              </a:rPr>
              <a:t>7.7  </a:t>
            </a:r>
            <a:r>
              <a:rPr lang="en-US" dirty="0" err="1">
                <a:solidFill>
                  <a:srgbClr val="3380E6"/>
                </a:solidFill>
                <a:latin typeface="Consolas" panose="020B0609020204030204" pitchFamily="49" charset="0"/>
              </a:rPr>
              <a:t>sizeof</a:t>
            </a:r>
            <a:r>
              <a:rPr lang="en-US" dirty="0">
                <a:solidFill>
                  <a:srgbClr val="3380E6"/>
                </a:solidFill>
                <a:latin typeface="Calibri" panose="020F0502020204030204" pitchFamily="34" charset="0"/>
              </a:rPr>
              <a:t> Operator</a:t>
            </a:r>
          </a:p>
        </p:txBody>
      </p:sp>
      <p:sp>
        <p:nvSpPr>
          <p:cNvPr id="99331" name="Text Placeholder 2"/>
          <p:cNvSpPr>
            <a:spLocks noGrp="1"/>
          </p:cNvSpPr>
          <p:nvPr>
            <p:ph type="body" idx="1"/>
          </p:nvPr>
        </p:nvSpPr>
        <p:spPr>
          <a:xfrm>
            <a:off x="80638" y="875417"/>
            <a:ext cx="8987161" cy="4786315"/>
          </a:xfrm>
        </p:spPr>
        <p:txBody>
          <a:bodyPr>
            <a:normAutofit lnSpcReduction="10000"/>
          </a:bodyPr>
          <a:lstStyle/>
          <a:p>
            <a:pPr algn="just" eaLnBrk="1" hangingPunct="1"/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C provides the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special unary operator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sizeof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to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determine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the </a:t>
            </a:r>
            <a:r>
              <a:rPr lang="en-US" altLang="en-US" b="1" u="sng" dirty="0">
                <a:solidFill>
                  <a:srgbClr val="000000"/>
                </a:solidFill>
                <a:latin typeface="Cambria" panose="02040503050406030204" pitchFamily="18" charset="0"/>
              </a:rPr>
              <a:t>size in bytes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of an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array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(or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any other data type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) . </a:t>
            </a:r>
          </a:p>
          <a:p>
            <a:pPr algn="just" eaLnBrk="1" hangingPunct="1"/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When applied to the </a:t>
            </a:r>
            <a:r>
              <a:rPr lang="en-US" altLang="en-US" b="1" u="sng" dirty="0">
                <a:solidFill>
                  <a:srgbClr val="000000"/>
                </a:solidFill>
                <a:latin typeface="Cambria" panose="02040503050406030204" pitchFamily="18" charset="0"/>
              </a:rPr>
              <a:t>name of an array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as in Fig. 7.16, the </a:t>
            </a:r>
            <a:r>
              <a:rPr lang="en-US" alt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sizeof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operator returns the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total number of bytes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in the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array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as type </a:t>
            </a:r>
            <a:r>
              <a:rPr lang="en-US" alt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size_t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 eaLnBrk="1" hangingPunct="1"/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Variables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of type </a:t>
            </a:r>
            <a: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float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on this computer are stored in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4 bytes of memory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, and 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array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is defined to have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20 elements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 eaLnBrk="1" hangingPunct="1"/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Therefore, there are a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total of 80 bytes in </a:t>
            </a:r>
            <a:r>
              <a:rPr lang="en-US" altLang="en-US" u="sng" dirty="0">
                <a:solidFill>
                  <a:srgbClr val="000000"/>
                </a:solidFill>
                <a:latin typeface="Consolas" panose="020B0609020204030204" pitchFamily="49" charset="0"/>
              </a:rPr>
              <a:t>array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.</a:t>
            </a:r>
          </a:p>
        </p:txBody>
      </p:sp>
      <p:pic>
        <p:nvPicPr>
          <p:cNvPr id="5" name="Picture 1" descr="chtp8_07_Page_42">
            <a:extLst>
              <a:ext uri="{FF2B5EF4-FFF2-40B4-BE49-F238E27FC236}">
                <a16:creationId xmlns:a16="http://schemas.microsoft.com/office/drawing/2014/main" xmlns="" id="{F17DD0DD-94DF-4EC0-A451-9550F897D839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5" t="5555" r="8782" b="82222"/>
          <a:stretch/>
        </p:blipFill>
        <p:spPr>
          <a:xfrm>
            <a:off x="770877" y="5847765"/>
            <a:ext cx="7620001" cy="838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0463363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tp8_07_Page_43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Ltd.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88710167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tp8_07_Page_44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Ltd.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02688835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36523"/>
            <a:ext cx="8229600" cy="639762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Calibri" panose="020F0502020204030204" pitchFamily="34" charset="0"/>
              </a:rPr>
              <a:t>7.7  </a:t>
            </a:r>
            <a:r>
              <a:rPr lang="en-US" dirty="0" err="1">
                <a:solidFill>
                  <a:srgbClr val="3380E6"/>
                </a:solidFill>
                <a:latin typeface="Consolas" panose="020B0609020204030204" pitchFamily="49" charset="0"/>
              </a:rPr>
              <a:t>sizeof</a:t>
            </a:r>
            <a:r>
              <a:rPr lang="en-US" dirty="0">
                <a:solidFill>
                  <a:srgbClr val="3380E6"/>
                </a:solidFill>
                <a:latin typeface="Calibri" panose="020F0502020204030204" pitchFamily="34" charset="0"/>
              </a:rPr>
              <a:t> Operator (Cont.)</a:t>
            </a:r>
          </a:p>
        </p:txBody>
      </p:sp>
      <p:sp>
        <p:nvSpPr>
          <p:cNvPr id="103427" name="Text Placeholder 2"/>
          <p:cNvSpPr>
            <a:spLocks noGrp="1"/>
          </p:cNvSpPr>
          <p:nvPr>
            <p:ph type="body" idx="1"/>
          </p:nvPr>
        </p:nvSpPr>
        <p:spPr>
          <a:xfrm>
            <a:off x="152400" y="990600"/>
            <a:ext cx="8839200" cy="5562600"/>
          </a:xfrm>
        </p:spPr>
        <p:txBody>
          <a:bodyPr>
            <a:normAutofit fontScale="77500" lnSpcReduction="20000"/>
          </a:bodyPr>
          <a:lstStyle/>
          <a:p>
            <a:pPr algn="just" eaLnBrk="1" hangingPunct="1"/>
            <a:r>
              <a:rPr lang="en-US" altLang="en-US" sz="3600" dirty="0">
                <a:solidFill>
                  <a:srgbClr val="000000"/>
                </a:solidFill>
                <a:latin typeface="Cambria" panose="02040503050406030204" pitchFamily="18" charset="0"/>
              </a:rPr>
              <a:t>The </a:t>
            </a:r>
            <a:r>
              <a:rPr lang="en-US" altLang="en-US" sz="3600" u="sng" dirty="0">
                <a:solidFill>
                  <a:srgbClr val="000000"/>
                </a:solidFill>
                <a:latin typeface="Cambria" panose="02040503050406030204" pitchFamily="18" charset="0"/>
              </a:rPr>
              <a:t>number of elements in an array</a:t>
            </a:r>
            <a:r>
              <a:rPr lang="en-US" altLang="en-US" sz="3600" dirty="0">
                <a:solidFill>
                  <a:srgbClr val="000000"/>
                </a:solidFill>
                <a:latin typeface="Cambria" panose="02040503050406030204" pitchFamily="18" charset="0"/>
              </a:rPr>
              <a:t> also can be determined with </a:t>
            </a:r>
            <a:r>
              <a:rPr lang="en-US" altLang="en-US" sz="3600" b="1" u="sng" dirty="0" err="1">
                <a:solidFill>
                  <a:srgbClr val="000000"/>
                </a:solidFill>
                <a:latin typeface="Consolas" panose="020B0609020204030204" pitchFamily="49" charset="0"/>
              </a:rPr>
              <a:t>sizeof</a:t>
            </a:r>
            <a:r>
              <a:rPr lang="en-US" altLang="en-US" sz="3600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 eaLnBrk="1" hangingPunct="1"/>
            <a:r>
              <a:rPr lang="en-US" altLang="en-US" sz="3600" dirty="0">
                <a:solidFill>
                  <a:srgbClr val="000000"/>
                </a:solidFill>
                <a:latin typeface="Cambria" panose="02040503050406030204" pitchFamily="18" charset="0"/>
              </a:rPr>
              <a:t>For example, consider the following array definition:</a:t>
            </a:r>
          </a:p>
          <a:p>
            <a:pPr marL="914400" lvl="2" indent="0" algn="ctr" eaLnBrk="1" hangingPunct="1">
              <a:buNone/>
            </a:pPr>
            <a:r>
              <a:rPr lang="en-US" altLang="en-US" sz="3600" b="1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altLang="en-US" sz="3600" b="1" dirty="0">
                <a:solidFill>
                  <a:srgbClr val="000000"/>
                </a:solidFill>
                <a:latin typeface="Consolas" panose="020B0609020204030204" pitchFamily="49" charset="0"/>
              </a:rPr>
              <a:t> real[</a:t>
            </a:r>
            <a:r>
              <a:rPr lang="en-US" altLang="en-US" sz="3600" b="1" dirty="0">
                <a:solidFill>
                  <a:srgbClr val="128AFF"/>
                </a:solidFill>
                <a:latin typeface="Consolas" panose="020B0609020204030204" pitchFamily="49" charset="0"/>
              </a:rPr>
              <a:t>22</a:t>
            </a:r>
            <a:r>
              <a:rPr lang="en-US" altLang="en-US" sz="3600" b="1" dirty="0">
                <a:solidFill>
                  <a:srgbClr val="000000"/>
                </a:solidFill>
                <a:latin typeface="Consolas" panose="020B0609020204030204" pitchFamily="49" charset="0"/>
              </a:rPr>
              <a:t>];</a:t>
            </a:r>
          </a:p>
          <a:p>
            <a:pPr algn="just" eaLnBrk="1" hangingPunct="1"/>
            <a:r>
              <a:rPr lang="en-US" altLang="en-US" sz="3600" dirty="0">
                <a:solidFill>
                  <a:srgbClr val="000000"/>
                </a:solidFill>
                <a:latin typeface="Cambria" panose="02040503050406030204" pitchFamily="18" charset="0"/>
              </a:rPr>
              <a:t>Variables of type </a:t>
            </a:r>
            <a:r>
              <a:rPr lang="en-US" altLang="en-US" sz="3600" b="1" dirty="0">
                <a:solidFill>
                  <a:srgbClr val="000000"/>
                </a:solidFill>
                <a:latin typeface="Consolas" panose="020B0609020204030204" pitchFamily="49" charset="0"/>
              </a:rPr>
              <a:t>double</a:t>
            </a:r>
            <a:r>
              <a:rPr lang="en-US" altLang="en-US" sz="3600" dirty="0">
                <a:solidFill>
                  <a:srgbClr val="000000"/>
                </a:solidFill>
                <a:latin typeface="Cambria" panose="02040503050406030204" pitchFamily="18" charset="0"/>
              </a:rPr>
              <a:t> normally are </a:t>
            </a:r>
            <a:r>
              <a:rPr lang="en-US" altLang="en-US" sz="3600" u="sng" dirty="0">
                <a:solidFill>
                  <a:srgbClr val="000000"/>
                </a:solidFill>
                <a:latin typeface="Cambria" panose="02040503050406030204" pitchFamily="18" charset="0"/>
              </a:rPr>
              <a:t>stored in 8 bytes</a:t>
            </a:r>
            <a:r>
              <a:rPr lang="en-US" altLang="en-US" sz="3600" dirty="0">
                <a:solidFill>
                  <a:srgbClr val="000000"/>
                </a:solidFill>
                <a:latin typeface="Cambria" panose="02040503050406030204" pitchFamily="18" charset="0"/>
              </a:rPr>
              <a:t> of memory. </a:t>
            </a:r>
          </a:p>
          <a:p>
            <a:pPr algn="just" eaLnBrk="1" hangingPunct="1"/>
            <a:r>
              <a:rPr lang="en-US" altLang="en-US" sz="3600" dirty="0">
                <a:solidFill>
                  <a:srgbClr val="000000"/>
                </a:solidFill>
                <a:latin typeface="Cambria" panose="02040503050406030204" pitchFamily="18" charset="0"/>
              </a:rPr>
              <a:t>Thus, </a:t>
            </a:r>
            <a:r>
              <a:rPr lang="en-US" altLang="en-US" sz="3600" u="sng" dirty="0">
                <a:solidFill>
                  <a:srgbClr val="000000"/>
                </a:solidFill>
                <a:latin typeface="Cambria" panose="02040503050406030204" pitchFamily="18" charset="0"/>
              </a:rPr>
              <a:t>array </a:t>
            </a:r>
            <a:r>
              <a:rPr lang="en-US" altLang="en-US" sz="3600" u="sng" dirty="0">
                <a:solidFill>
                  <a:srgbClr val="000000"/>
                </a:solidFill>
                <a:latin typeface="Consolas" panose="020B0609020204030204" pitchFamily="49" charset="0"/>
              </a:rPr>
              <a:t>real</a:t>
            </a:r>
            <a:r>
              <a:rPr lang="en-US" altLang="en-US" sz="3600" dirty="0">
                <a:solidFill>
                  <a:srgbClr val="000000"/>
                </a:solidFill>
                <a:latin typeface="Cambria" panose="02040503050406030204" pitchFamily="18" charset="0"/>
              </a:rPr>
              <a:t> contains a total of </a:t>
            </a:r>
            <a:r>
              <a:rPr lang="en-US" altLang="en-US" sz="3600" u="sng" dirty="0">
                <a:solidFill>
                  <a:srgbClr val="000000"/>
                </a:solidFill>
                <a:latin typeface="Cambria" panose="02040503050406030204" pitchFamily="18" charset="0"/>
              </a:rPr>
              <a:t>176 bytes</a:t>
            </a:r>
            <a:r>
              <a:rPr lang="en-US" altLang="en-US" sz="3600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 eaLnBrk="1" hangingPunct="1"/>
            <a:r>
              <a:rPr lang="en-US" altLang="en-US" sz="3600" dirty="0">
                <a:solidFill>
                  <a:srgbClr val="000000"/>
                </a:solidFill>
                <a:latin typeface="Cambria" panose="02040503050406030204" pitchFamily="18" charset="0"/>
              </a:rPr>
              <a:t>To determine the </a:t>
            </a:r>
            <a:r>
              <a:rPr lang="en-US" altLang="en-US" sz="3600" u="sng" dirty="0">
                <a:solidFill>
                  <a:srgbClr val="000000"/>
                </a:solidFill>
                <a:latin typeface="Cambria" panose="02040503050406030204" pitchFamily="18" charset="0"/>
              </a:rPr>
              <a:t>number of elements</a:t>
            </a:r>
            <a:r>
              <a:rPr lang="en-US" altLang="en-US" sz="3600" dirty="0">
                <a:solidFill>
                  <a:srgbClr val="000000"/>
                </a:solidFill>
                <a:latin typeface="Cambria" panose="02040503050406030204" pitchFamily="18" charset="0"/>
              </a:rPr>
              <a:t> in the array, the following </a:t>
            </a:r>
            <a:r>
              <a:rPr lang="en-US" altLang="en-US" sz="3600" u="sng" dirty="0">
                <a:solidFill>
                  <a:srgbClr val="000000"/>
                </a:solidFill>
                <a:latin typeface="Cambria" panose="02040503050406030204" pitchFamily="18" charset="0"/>
              </a:rPr>
              <a:t>expression can be used</a:t>
            </a:r>
            <a:r>
              <a:rPr lang="en-US" altLang="en-US" sz="3600" dirty="0">
                <a:solidFill>
                  <a:srgbClr val="000000"/>
                </a:solidFill>
                <a:latin typeface="Cambria" panose="02040503050406030204" pitchFamily="18" charset="0"/>
              </a:rPr>
              <a:t>:</a:t>
            </a:r>
          </a:p>
          <a:p>
            <a:pPr marL="914400" lvl="2" indent="0" algn="ctr" eaLnBrk="1" hangingPunct="1">
              <a:buNone/>
            </a:pPr>
            <a:r>
              <a:rPr lang="en-US" altLang="en-US" sz="36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sizeof</a:t>
            </a:r>
            <a:r>
              <a:rPr lang="en-US" altLang="en-US" sz="3600" b="1" dirty="0">
                <a:solidFill>
                  <a:srgbClr val="000000"/>
                </a:solidFill>
                <a:latin typeface="Consolas" panose="020B0609020204030204" pitchFamily="49" charset="0"/>
              </a:rPr>
              <a:t>(real) / </a:t>
            </a:r>
            <a:r>
              <a:rPr lang="en-US" altLang="en-US" sz="36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sizeof</a:t>
            </a:r>
            <a:r>
              <a:rPr lang="en-US" altLang="en-US" sz="3600" b="1" dirty="0">
                <a:solidFill>
                  <a:srgbClr val="000000"/>
                </a:solidFill>
                <a:latin typeface="Consolas" panose="020B0609020204030204" pitchFamily="49" charset="0"/>
              </a:rPr>
              <a:t>(real[</a:t>
            </a:r>
            <a:r>
              <a:rPr lang="en-US" altLang="en-US" sz="3600" b="1" dirty="0">
                <a:solidFill>
                  <a:srgbClr val="128AFF"/>
                </a:solidFill>
                <a:latin typeface="Consolas" panose="020B0609020204030204" pitchFamily="49" charset="0"/>
              </a:rPr>
              <a:t>0</a:t>
            </a:r>
            <a:r>
              <a:rPr lang="en-US" altLang="en-US" sz="3600" b="1" dirty="0">
                <a:solidFill>
                  <a:srgbClr val="000000"/>
                </a:solidFill>
                <a:latin typeface="Consolas" panose="020B0609020204030204" pitchFamily="49" charset="0"/>
              </a:rPr>
              <a:t>])</a:t>
            </a:r>
            <a:endParaRPr lang="tr-TR" altLang="en-US" sz="36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algn="just"/>
            <a:r>
              <a:rPr lang="en-US" altLang="en-US" sz="3600" dirty="0">
                <a:solidFill>
                  <a:srgbClr val="000000"/>
                </a:solidFill>
                <a:latin typeface="Cambria" panose="02040503050406030204" pitchFamily="18" charset="0"/>
              </a:rPr>
              <a:t>The expression determines the </a:t>
            </a:r>
            <a:r>
              <a:rPr lang="en-US" altLang="en-US" sz="3600" u="sng" dirty="0">
                <a:solidFill>
                  <a:srgbClr val="000000"/>
                </a:solidFill>
                <a:latin typeface="Cambria" panose="02040503050406030204" pitchFamily="18" charset="0"/>
              </a:rPr>
              <a:t>number of bytes in array</a:t>
            </a:r>
            <a:r>
              <a:rPr lang="en-US" altLang="en-US" sz="3600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3600" dirty="0">
                <a:solidFill>
                  <a:srgbClr val="000000"/>
                </a:solidFill>
                <a:latin typeface="Consolas" panose="020B0609020204030204" pitchFamily="49" charset="0"/>
              </a:rPr>
              <a:t>real</a:t>
            </a:r>
            <a:r>
              <a:rPr lang="en-US" altLang="en-US" sz="3600" dirty="0">
                <a:solidFill>
                  <a:srgbClr val="000000"/>
                </a:solidFill>
                <a:latin typeface="Cambria" panose="02040503050406030204" pitchFamily="18" charset="0"/>
              </a:rPr>
              <a:t> and </a:t>
            </a:r>
            <a:r>
              <a:rPr lang="en-US" altLang="en-US" sz="3600" u="sng" dirty="0">
                <a:solidFill>
                  <a:srgbClr val="000000"/>
                </a:solidFill>
                <a:latin typeface="Cambria" panose="02040503050406030204" pitchFamily="18" charset="0"/>
              </a:rPr>
              <a:t>divides that value</a:t>
            </a:r>
            <a:r>
              <a:rPr lang="en-US" altLang="en-US" sz="3600" dirty="0">
                <a:solidFill>
                  <a:srgbClr val="000000"/>
                </a:solidFill>
                <a:latin typeface="Cambria" panose="02040503050406030204" pitchFamily="18" charset="0"/>
              </a:rPr>
              <a:t> by the </a:t>
            </a:r>
            <a:r>
              <a:rPr lang="en-US" altLang="en-US" sz="3600" u="sng" dirty="0">
                <a:solidFill>
                  <a:srgbClr val="000000"/>
                </a:solidFill>
                <a:latin typeface="Cambria" panose="02040503050406030204" pitchFamily="18" charset="0"/>
              </a:rPr>
              <a:t>number of bytes used in memory</a:t>
            </a:r>
            <a:r>
              <a:rPr lang="en-US" altLang="en-US" sz="3600" dirty="0">
                <a:solidFill>
                  <a:srgbClr val="000000"/>
                </a:solidFill>
                <a:latin typeface="Cambria" panose="02040503050406030204" pitchFamily="18" charset="0"/>
              </a:rPr>
              <a:t> to store the </a:t>
            </a:r>
            <a:r>
              <a:rPr lang="en-US" altLang="en-US" sz="3600" u="sng" dirty="0">
                <a:solidFill>
                  <a:srgbClr val="000000"/>
                </a:solidFill>
                <a:latin typeface="Cambria" panose="02040503050406030204" pitchFamily="18" charset="0"/>
              </a:rPr>
              <a:t>first element of array</a:t>
            </a:r>
            <a:r>
              <a:rPr lang="en-US" altLang="en-US" sz="3600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3600" dirty="0">
                <a:solidFill>
                  <a:srgbClr val="000000"/>
                </a:solidFill>
                <a:latin typeface="Consolas" panose="020B0609020204030204" pitchFamily="49" charset="0"/>
              </a:rPr>
              <a:t>real</a:t>
            </a:r>
            <a:r>
              <a:rPr lang="en-US" altLang="en-US" sz="3600" dirty="0">
                <a:solidFill>
                  <a:srgbClr val="000000"/>
                </a:solidFill>
                <a:latin typeface="Cambria" panose="02040503050406030204" pitchFamily="18" charset="0"/>
              </a:rPr>
              <a:t> (a </a:t>
            </a:r>
            <a:r>
              <a:rPr lang="en-US" altLang="en-US" sz="3600" dirty="0">
                <a:solidFill>
                  <a:srgbClr val="000000"/>
                </a:solidFill>
                <a:latin typeface="Consolas" panose="020B0609020204030204" pitchFamily="49" charset="0"/>
              </a:rPr>
              <a:t>double</a:t>
            </a:r>
            <a:r>
              <a:rPr lang="en-US" altLang="en-US" sz="3600" dirty="0">
                <a:solidFill>
                  <a:srgbClr val="000000"/>
                </a:solidFill>
                <a:latin typeface="Cambria" panose="02040503050406030204" pitchFamily="18" charset="0"/>
              </a:rPr>
              <a:t> value).</a:t>
            </a:r>
          </a:p>
          <a:p>
            <a:pPr algn="just"/>
            <a:endParaRPr lang="tr-TR" altLang="en-US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914400" lvl="2" indent="0" algn="ctr" eaLnBrk="1" hangingPunct="1">
              <a:buNone/>
            </a:pPr>
            <a:endParaRPr lang="tr-TR" altLang="en-US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914400" lvl="2" indent="0" algn="ctr" eaLnBrk="1" hangingPunct="1">
              <a:buNone/>
            </a:pPr>
            <a:endParaRPr lang="en-US" altLang="en-US" b="1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326704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63156"/>
            <a:ext cx="8229600" cy="639762"/>
          </a:xfrm>
        </p:spPr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Calibri" panose="020F0502020204030204" pitchFamily="34" charset="0"/>
              </a:rPr>
              <a:t>7.7  </a:t>
            </a:r>
            <a:r>
              <a:rPr lang="en-US" dirty="0" err="1">
                <a:solidFill>
                  <a:srgbClr val="3380E6"/>
                </a:solidFill>
                <a:latin typeface="Consolas" panose="020B0609020204030204" pitchFamily="49" charset="0"/>
              </a:rPr>
              <a:t>sizeof</a:t>
            </a:r>
            <a:r>
              <a:rPr lang="en-US" dirty="0">
                <a:solidFill>
                  <a:srgbClr val="3380E6"/>
                </a:solidFill>
                <a:latin typeface="Calibri" panose="020F0502020204030204" pitchFamily="34" charset="0"/>
              </a:rPr>
              <a:t> Operator (Cont.)</a:t>
            </a:r>
          </a:p>
        </p:txBody>
      </p:sp>
      <p:sp>
        <p:nvSpPr>
          <p:cNvPr id="105475" name="Text Placeholder 2"/>
          <p:cNvSpPr>
            <a:spLocks noGrp="1"/>
          </p:cNvSpPr>
          <p:nvPr>
            <p:ph type="body" idx="1"/>
          </p:nvPr>
        </p:nvSpPr>
        <p:spPr>
          <a:xfrm>
            <a:off x="152400" y="990600"/>
            <a:ext cx="8839200" cy="5257800"/>
          </a:xfrm>
        </p:spPr>
        <p:txBody>
          <a:bodyPr>
            <a:noAutofit/>
          </a:bodyPr>
          <a:lstStyle/>
          <a:p>
            <a:pPr algn="just" eaLnBrk="1" hangingPunct="1"/>
            <a:r>
              <a:rPr lang="en-US" alt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Even though function </a:t>
            </a:r>
            <a:r>
              <a:rPr lang="en-US" altLang="en-US" sz="2600" b="1" u="sng" dirty="0" err="1">
                <a:solidFill>
                  <a:srgbClr val="000000"/>
                </a:solidFill>
                <a:latin typeface="Consolas" panose="020B0609020204030204" pitchFamily="49" charset="0"/>
              </a:rPr>
              <a:t>getSize</a:t>
            </a:r>
            <a:r>
              <a:rPr lang="en-US" alt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2600" u="sng" dirty="0">
                <a:solidFill>
                  <a:srgbClr val="000000"/>
                </a:solidFill>
                <a:latin typeface="Cambria" panose="02040503050406030204" pitchFamily="18" charset="0"/>
              </a:rPr>
              <a:t>receives an array of 20 elements</a:t>
            </a:r>
            <a:r>
              <a:rPr lang="en-US" alt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 as an argument, the function’s parameter </a:t>
            </a:r>
            <a:r>
              <a:rPr lang="en-US" altLang="en-US" sz="2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ptr</a:t>
            </a:r>
            <a:r>
              <a:rPr lang="en-US" alt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 is simply a </a:t>
            </a:r>
            <a:r>
              <a:rPr lang="en-US" altLang="en-US" sz="2600" b="1" u="sng" dirty="0">
                <a:solidFill>
                  <a:srgbClr val="000000"/>
                </a:solidFill>
                <a:latin typeface="Cambria" panose="02040503050406030204" pitchFamily="18" charset="0"/>
              </a:rPr>
              <a:t>pointer</a:t>
            </a:r>
            <a:r>
              <a:rPr lang="en-US" altLang="en-US" sz="2600" u="sng" dirty="0">
                <a:solidFill>
                  <a:srgbClr val="000000"/>
                </a:solidFill>
                <a:latin typeface="Cambria" panose="02040503050406030204" pitchFamily="18" charset="0"/>
              </a:rPr>
              <a:t> to the </a:t>
            </a:r>
            <a:r>
              <a:rPr lang="en-US" altLang="en-US" sz="2600" b="1" u="sng" dirty="0">
                <a:solidFill>
                  <a:srgbClr val="000000"/>
                </a:solidFill>
                <a:latin typeface="Cambria" panose="02040503050406030204" pitchFamily="18" charset="0"/>
              </a:rPr>
              <a:t>array’s first element</a:t>
            </a:r>
            <a:r>
              <a:rPr lang="en-US" alt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 eaLnBrk="1" hangingPunct="1"/>
            <a:r>
              <a:rPr lang="en-US" alt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When you use </a:t>
            </a:r>
            <a:r>
              <a:rPr lang="en-US" altLang="en-US" sz="2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sizeof</a:t>
            </a:r>
            <a:r>
              <a:rPr lang="en-US" alt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2600" u="sng" dirty="0">
                <a:solidFill>
                  <a:srgbClr val="000000"/>
                </a:solidFill>
                <a:latin typeface="Cambria" panose="02040503050406030204" pitchFamily="18" charset="0"/>
              </a:rPr>
              <a:t>with a pointer</a:t>
            </a:r>
            <a:r>
              <a:rPr lang="en-US" alt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, it returns the </a:t>
            </a:r>
            <a:r>
              <a:rPr lang="en-US" altLang="en-US" sz="2600" b="1" i="1" u="sng" dirty="0">
                <a:solidFill>
                  <a:srgbClr val="000000"/>
                </a:solidFill>
                <a:latin typeface="Cambria" panose="02040503050406030204" pitchFamily="18" charset="0"/>
              </a:rPr>
              <a:t>size of the pointer</a:t>
            </a:r>
            <a:r>
              <a:rPr lang="en-US" alt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, </a:t>
            </a:r>
            <a:r>
              <a:rPr lang="tr-TR" altLang="en-US" sz="2600" b="1" i="1" u="sng" dirty="0">
                <a:solidFill>
                  <a:srgbClr val="000000"/>
                </a:solidFill>
                <a:latin typeface="Cambria" panose="02040503050406030204" pitchFamily="18" charset="0"/>
              </a:rPr>
              <a:t>NOT</a:t>
            </a:r>
            <a:r>
              <a:rPr lang="en-US" altLang="en-US" sz="2600" u="sng" dirty="0">
                <a:solidFill>
                  <a:srgbClr val="000000"/>
                </a:solidFill>
                <a:latin typeface="Cambria" panose="02040503050406030204" pitchFamily="18" charset="0"/>
              </a:rPr>
              <a:t> the size of the item</a:t>
            </a:r>
            <a:r>
              <a:rPr lang="en-US" alt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 to which </a:t>
            </a:r>
            <a:r>
              <a:rPr lang="en-US" altLang="en-US" sz="2600" u="sng" dirty="0">
                <a:solidFill>
                  <a:srgbClr val="000000"/>
                </a:solidFill>
                <a:latin typeface="Cambria" panose="02040503050406030204" pitchFamily="18" charset="0"/>
              </a:rPr>
              <a:t>it points</a:t>
            </a:r>
            <a:r>
              <a:rPr lang="en-US" alt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 eaLnBrk="1" hangingPunct="1"/>
            <a:r>
              <a:rPr lang="en-US" alt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The </a:t>
            </a:r>
            <a:r>
              <a:rPr lang="en-US" altLang="en-US" sz="2600" u="sng" dirty="0">
                <a:solidFill>
                  <a:srgbClr val="000000"/>
                </a:solidFill>
                <a:latin typeface="Cambria" panose="02040503050406030204" pitchFamily="18" charset="0"/>
              </a:rPr>
              <a:t>size of a pointer</a:t>
            </a:r>
            <a:r>
              <a:rPr lang="en-US" alt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 on our system is </a:t>
            </a:r>
            <a:r>
              <a:rPr lang="en-US" altLang="en-US" sz="2600" u="sng" dirty="0">
                <a:solidFill>
                  <a:srgbClr val="000000"/>
                </a:solidFill>
                <a:latin typeface="Cambria" panose="02040503050406030204" pitchFamily="18" charset="0"/>
              </a:rPr>
              <a:t>4 bytes</a:t>
            </a:r>
            <a:r>
              <a:rPr lang="en-US" alt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, so </a:t>
            </a:r>
            <a:r>
              <a:rPr lang="en-US" altLang="en-US" sz="2600" dirty="0" err="1">
                <a:solidFill>
                  <a:srgbClr val="000000"/>
                </a:solidFill>
                <a:latin typeface="Consolas" panose="020B0609020204030204" pitchFamily="49" charset="0"/>
              </a:rPr>
              <a:t>getSize</a:t>
            </a:r>
            <a:r>
              <a:rPr lang="en-US" alt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 returned 4. </a:t>
            </a:r>
            <a:endParaRPr lang="tr-TR" altLang="en-US" sz="260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marL="0" indent="0" algn="ctr">
              <a:buNone/>
            </a:pPr>
            <a:r>
              <a:rPr lang="en-US" altLang="en-US" sz="26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sizeof</a:t>
            </a:r>
            <a:r>
              <a:rPr lang="en-US" altLang="en-US" sz="2600" b="1" dirty="0">
                <a:solidFill>
                  <a:srgbClr val="000000"/>
                </a:solidFill>
                <a:latin typeface="Consolas" panose="020B0609020204030204" pitchFamily="49" charset="0"/>
              </a:rPr>
              <a:t>(real) / </a:t>
            </a:r>
            <a:r>
              <a:rPr lang="en-US" altLang="en-US" sz="26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sizeof</a:t>
            </a:r>
            <a:r>
              <a:rPr lang="en-US" altLang="en-US" sz="2600" b="1" dirty="0">
                <a:solidFill>
                  <a:srgbClr val="000000"/>
                </a:solidFill>
                <a:latin typeface="Consolas" panose="020B0609020204030204" pitchFamily="49" charset="0"/>
              </a:rPr>
              <a:t>(real[</a:t>
            </a:r>
            <a:r>
              <a:rPr lang="en-US" altLang="en-US" sz="2600" b="1" dirty="0">
                <a:solidFill>
                  <a:srgbClr val="128AFF"/>
                </a:solidFill>
                <a:latin typeface="Consolas" panose="020B0609020204030204" pitchFamily="49" charset="0"/>
              </a:rPr>
              <a:t>0</a:t>
            </a:r>
            <a:r>
              <a:rPr lang="en-US" altLang="en-US" sz="2600" b="1" dirty="0">
                <a:solidFill>
                  <a:srgbClr val="000000"/>
                </a:solidFill>
                <a:latin typeface="Consolas" panose="020B0609020204030204" pitchFamily="49" charset="0"/>
              </a:rPr>
              <a:t>])</a:t>
            </a:r>
            <a:endParaRPr lang="en-US" altLang="en-US" sz="260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algn="just" eaLnBrk="1" hangingPunct="1"/>
            <a:r>
              <a:rPr lang="en-US" alt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Also, the calculation shown above for determining the </a:t>
            </a:r>
            <a:r>
              <a:rPr lang="en-US" altLang="en-US" sz="2600" u="sng" dirty="0">
                <a:solidFill>
                  <a:srgbClr val="000000"/>
                </a:solidFill>
                <a:latin typeface="Cambria" panose="02040503050406030204" pitchFamily="18" charset="0"/>
              </a:rPr>
              <a:t>number of array elements</a:t>
            </a:r>
            <a:r>
              <a:rPr lang="en-US" alt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 using </a:t>
            </a:r>
            <a:r>
              <a:rPr lang="en-US" altLang="en-US" sz="2600" dirty="0" err="1">
                <a:solidFill>
                  <a:srgbClr val="000000"/>
                </a:solidFill>
                <a:latin typeface="Consolas" panose="020B0609020204030204" pitchFamily="49" charset="0"/>
              </a:rPr>
              <a:t>sizeof</a:t>
            </a:r>
            <a:r>
              <a:rPr lang="en-US" alt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 works only when </a:t>
            </a:r>
            <a:r>
              <a:rPr lang="en-US" altLang="en-US" sz="2600" u="sng" dirty="0">
                <a:solidFill>
                  <a:srgbClr val="000000"/>
                </a:solidFill>
                <a:latin typeface="Cambria" panose="02040503050406030204" pitchFamily="18" charset="0"/>
              </a:rPr>
              <a:t>using the actual array</a:t>
            </a:r>
            <a:r>
              <a:rPr lang="en-US" alt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, </a:t>
            </a:r>
            <a:r>
              <a:rPr lang="tr-TR" altLang="en-US" sz="2600" b="1" i="1" u="sng" dirty="0">
                <a:solidFill>
                  <a:srgbClr val="000000"/>
                </a:solidFill>
                <a:latin typeface="Cambria" panose="02040503050406030204" pitchFamily="18" charset="0"/>
              </a:rPr>
              <a:t>NOT</a:t>
            </a:r>
            <a:r>
              <a:rPr lang="en-US" alt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 when </a:t>
            </a:r>
            <a:r>
              <a:rPr lang="en-US" altLang="en-US" sz="2600" u="sng" dirty="0">
                <a:solidFill>
                  <a:srgbClr val="000000"/>
                </a:solidFill>
                <a:latin typeface="Cambria" panose="02040503050406030204" pitchFamily="18" charset="0"/>
              </a:rPr>
              <a:t>using a pointer to the array</a:t>
            </a:r>
            <a:r>
              <a:rPr lang="en-US" alt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.</a:t>
            </a:r>
          </a:p>
        </p:txBody>
      </p:sp>
      <p:sp>
        <p:nvSpPr>
          <p:cNvPr id="107524" name="Footer Placeholder 3"/>
          <p:cNvSpPr>
            <a:spLocks noGrp="1"/>
          </p:cNvSpPr>
          <p:nvPr>
            <p:ph type="ftr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/>
              <a:t>© 2016 Pearson Education, Ltd.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4148312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9762"/>
          </a:xfrm>
        </p:spPr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Calibri" panose="020F0502020204030204" pitchFamily="34" charset="0"/>
              </a:rPr>
              <a:t>7.2  </a:t>
            </a:r>
            <a:r>
              <a:rPr lang="en-US" dirty="0">
                <a:solidFill>
                  <a:srgbClr val="3380E6"/>
                </a:solidFill>
                <a:latin typeface="Calibri" panose="020F0502020204030204" pitchFamily="34" charset="0"/>
              </a:rPr>
              <a:t>Pointer Variable Definitions and Initialization (cont.)</a:t>
            </a:r>
          </a:p>
        </p:txBody>
      </p:sp>
      <p:sp>
        <p:nvSpPr>
          <p:cNvPr id="22531" name="Text Placeholder 2"/>
          <p:cNvSpPr>
            <a:spLocks noGrp="1"/>
          </p:cNvSpPr>
          <p:nvPr>
            <p:ph type="body" idx="1"/>
          </p:nvPr>
        </p:nvSpPr>
        <p:spPr>
          <a:xfrm>
            <a:off x="228600" y="1066800"/>
            <a:ext cx="8763000" cy="4525963"/>
          </a:xfrm>
        </p:spPr>
        <p:txBody>
          <a:bodyPr>
            <a:normAutofit/>
          </a:bodyPr>
          <a:lstStyle/>
          <a:p>
            <a:pPr algn="just" eaLnBrk="1" hangingPunct="1">
              <a:lnSpc>
                <a:spcPct val="90000"/>
              </a:lnSpc>
            </a:pP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Initializing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a pointer to </a:t>
            </a:r>
            <a: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0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is </a:t>
            </a:r>
            <a:endParaRPr lang="tr-TR" altLang="en-US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lvl="1" algn="just">
              <a:lnSpc>
                <a:spcPct val="90000"/>
              </a:lnSpc>
            </a:pP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equivalent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to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initializing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a pointer to </a:t>
            </a:r>
            <a: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NULL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, </a:t>
            </a:r>
            <a:endParaRPr lang="tr-TR" altLang="en-US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lvl="1" algn="just">
              <a:lnSpc>
                <a:spcPct val="90000"/>
              </a:lnSpc>
            </a:pP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but </a:t>
            </a:r>
            <a: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NULL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is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preferred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 eaLnBrk="1" hangingPunct="1">
              <a:lnSpc>
                <a:spcPct val="90000"/>
              </a:lnSpc>
            </a:pP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When </a:t>
            </a:r>
            <a: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0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is assigned, it’s first converted to a pointer of the appropriate type. </a:t>
            </a:r>
          </a:p>
          <a:p>
            <a:pPr algn="just" eaLnBrk="1" hangingPunct="1">
              <a:lnSpc>
                <a:spcPct val="90000"/>
              </a:lnSpc>
            </a:pP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The value </a:t>
            </a:r>
            <a: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0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is the </a:t>
            </a:r>
            <a:r>
              <a:rPr lang="en-US" altLang="en-US" b="1" i="1" u="sng" dirty="0">
                <a:solidFill>
                  <a:srgbClr val="000000"/>
                </a:solidFill>
                <a:latin typeface="Cambria" panose="02040503050406030204" pitchFamily="18" charset="0"/>
              </a:rPr>
              <a:t>only</a:t>
            </a:r>
            <a:r>
              <a:rPr lang="en-US" altLang="en-US" b="1" u="sng" dirty="0">
                <a:solidFill>
                  <a:srgbClr val="000000"/>
                </a:solidFill>
                <a:latin typeface="Cambria" panose="02040503050406030204" pitchFamily="18" charset="0"/>
              </a:rPr>
              <a:t> integer value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that can be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assigned directly to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a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pointer variable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</p:txBody>
      </p:sp>
      <p:sp>
        <p:nvSpPr>
          <p:cNvPr id="19460" name="Footer Placeholder 3"/>
          <p:cNvSpPr>
            <a:spLocks noGrp="1"/>
          </p:cNvSpPr>
          <p:nvPr>
            <p:ph type="ftr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/>
              <a:t>© 2016 Pearson Education, Ltd. All rights reserved.</a:t>
            </a:r>
          </a:p>
        </p:txBody>
      </p:sp>
      <p:pic>
        <p:nvPicPr>
          <p:cNvPr id="5" name="Picture 1" descr="chtp8_07_Page_08">
            <a:extLst>
              <a:ext uri="{FF2B5EF4-FFF2-40B4-BE49-F238E27FC236}">
                <a16:creationId xmlns:a16="http://schemas.microsoft.com/office/drawing/2014/main" xmlns="" id="{31FD80F2-96DF-470F-B243-B3BC697EA88D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0" t="5555" r="2773" b="81112"/>
          <a:stretch/>
        </p:blipFill>
        <p:spPr>
          <a:xfrm>
            <a:off x="522302" y="4930066"/>
            <a:ext cx="8382001" cy="914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7211168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317" y="106931"/>
            <a:ext cx="8229600" cy="437626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Calibri" panose="020F0502020204030204" pitchFamily="34" charset="0"/>
              </a:rPr>
              <a:t>7.7  </a:t>
            </a:r>
            <a:r>
              <a:rPr lang="en-US" dirty="0" err="1">
                <a:solidFill>
                  <a:srgbClr val="3380E6"/>
                </a:solidFill>
                <a:latin typeface="Consolas" panose="020B0609020204030204" pitchFamily="49" charset="0"/>
              </a:rPr>
              <a:t>sizeof</a:t>
            </a:r>
            <a:r>
              <a:rPr lang="en-US" dirty="0">
                <a:solidFill>
                  <a:srgbClr val="3380E6"/>
                </a:solidFill>
                <a:latin typeface="Calibri" panose="020F0502020204030204" pitchFamily="34" charset="0"/>
              </a:rPr>
              <a:t> Operator (Cont.)</a:t>
            </a:r>
          </a:p>
        </p:txBody>
      </p:sp>
      <p:sp>
        <p:nvSpPr>
          <p:cNvPr id="107523" name="Text Placeholder 2"/>
          <p:cNvSpPr>
            <a:spLocks noGrp="1"/>
          </p:cNvSpPr>
          <p:nvPr>
            <p:ph type="body" idx="1"/>
          </p:nvPr>
        </p:nvSpPr>
        <p:spPr>
          <a:xfrm>
            <a:off x="158317" y="609601"/>
            <a:ext cx="8882109" cy="2819400"/>
          </a:xfrm>
        </p:spPr>
        <p:txBody>
          <a:bodyPr>
            <a:normAutofit/>
          </a:bodyPr>
          <a:lstStyle/>
          <a:p>
            <a:pPr marL="109537" indent="0" algn="just" eaLnBrk="1" hangingPunct="1">
              <a:buFont typeface="Wingdings 3" panose="05040102010807070707" pitchFamily="18" charset="2"/>
              <a:buNone/>
              <a:defRPr/>
            </a:pPr>
            <a:r>
              <a:rPr lang="en-US" sz="2400" b="1" i="1" dirty="0">
                <a:solidFill>
                  <a:srgbClr val="000000"/>
                </a:solidFill>
                <a:latin typeface="Cambria" panose="02040503050406030204" pitchFamily="18" charset="0"/>
              </a:rPr>
              <a:t>Determining the Sizes of the Standard Types, an Array and a Pointer</a:t>
            </a:r>
          </a:p>
          <a:p>
            <a:pPr algn="just" eaLnBrk="1" hangingPunct="1">
              <a:defRPr/>
            </a:pPr>
            <a:r>
              <a:rPr lang="en-US" sz="2400" dirty="0">
                <a:solidFill>
                  <a:srgbClr val="000000"/>
                </a:solidFill>
                <a:latin typeface="Cambria" panose="02040503050406030204" pitchFamily="18" charset="0"/>
              </a:rPr>
              <a:t>Figure 7.17 </a:t>
            </a:r>
            <a:r>
              <a:rPr lang="en-US" sz="2400" u="sng" dirty="0">
                <a:solidFill>
                  <a:srgbClr val="000000"/>
                </a:solidFill>
                <a:latin typeface="Cambria" panose="02040503050406030204" pitchFamily="18" charset="0"/>
              </a:rPr>
              <a:t>calculates the number of bytes</a:t>
            </a:r>
            <a:r>
              <a:rPr lang="en-US" sz="2400" dirty="0">
                <a:solidFill>
                  <a:srgbClr val="000000"/>
                </a:solidFill>
                <a:latin typeface="Cambria" panose="02040503050406030204" pitchFamily="18" charset="0"/>
              </a:rPr>
              <a:t> used to </a:t>
            </a:r>
            <a:r>
              <a:rPr lang="en-US" sz="2400" u="sng" dirty="0">
                <a:solidFill>
                  <a:srgbClr val="000000"/>
                </a:solidFill>
                <a:latin typeface="Cambria" panose="02040503050406030204" pitchFamily="18" charset="0"/>
              </a:rPr>
              <a:t>store each</a:t>
            </a:r>
            <a:r>
              <a:rPr lang="en-US" sz="2400" dirty="0">
                <a:solidFill>
                  <a:srgbClr val="000000"/>
                </a:solidFill>
                <a:latin typeface="Cambria" panose="02040503050406030204" pitchFamily="18" charset="0"/>
              </a:rPr>
              <a:t> of the standard </a:t>
            </a:r>
            <a:r>
              <a:rPr lang="en-US" sz="2400" u="sng" dirty="0">
                <a:solidFill>
                  <a:srgbClr val="000000"/>
                </a:solidFill>
                <a:latin typeface="Cambria" panose="02040503050406030204" pitchFamily="18" charset="0"/>
              </a:rPr>
              <a:t>data types</a:t>
            </a:r>
            <a:r>
              <a:rPr lang="en-US" sz="2400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 eaLnBrk="1" hangingPunct="1">
              <a:defRPr/>
            </a:pPr>
            <a:r>
              <a:rPr lang="en-US" sz="2400" i="1" dirty="0">
                <a:solidFill>
                  <a:srgbClr val="000000"/>
                </a:solidFill>
                <a:latin typeface="Cambria" panose="02040503050406030204" pitchFamily="18" charset="0"/>
              </a:rPr>
              <a:t>The results of this program are implementation dependent and often </a:t>
            </a:r>
            <a:r>
              <a:rPr lang="en-US" sz="2400" i="1" u="sng" dirty="0">
                <a:solidFill>
                  <a:srgbClr val="000000"/>
                </a:solidFill>
                <a:latin typeface="Cambria" panose="02040503050406030204" pitchFamily="18" charset="0"/>
              </a:rPr>
              <a:t>differ across platforms</a:t>
            </a:r>
            <a:r>
              <a:rPr lang="en-US" sz="2400" i="1" dirty="0">
                <a:solidFill>
                  <a:srgbClr val="000000"/>
                </a:solidFill>
                <a:latin typeface="Cambria" panose="02040503050406030204" pitchFamily="18" charset="0"/>
              </a:rPr>
              <a:t> and sometimes across </a:t>
            </a:r>
            <a:r>
              <a:rPr lang="en-US" sz="2400" i="1" u="sng" dirty="0">
                <a:solidFill>
                  <a:srgbClr val="000000"/>
                </a:solidFill>
                <a:latin typeface="Cambria" panose="02040503050406030204" pitchFamily="18" charset="0"/>
              </a:rPr>
              <a:t>different compilers</a:t>
            </a:r>
            <a:r>
              <a:rPr lang="en-US" sz="2400" i="1" dirty="0">
                <a:solidFill>
                  <a:srgbClr val="000000"/>
                </a:solidFill>
                <a:latin typeface="Cambria" panose="02040503050406030204" pitchFamily="18" charset="0"/>
              </a:rPr>
              <a:t> on the same platform.</a:t>
            </a:r>
          </a:p>
        </p:txBody>
      </p:sp>
      <p:pic>
        <p:nvPicPr>
          <p:cNvPr id="5" name="Picture 1" descr="chtp8_07_Page_45">
            <a:extLst>
              <a:ext uri="{FF2B5EF4-FFF2-40B4-BE49-F238E27FC236}">
                <a16:creationId xmlns:a16="http://schemas.microsoft.com/office/drawing/2014/main" xmlns="" id="{0AB87CF0-8D69-40A9-AF35-E9DD076BB72A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81" r="7280" b="39803"/>
          <a:stretch/>
        </p:blipFill>
        <p:spPr>
          <a:xfrm>
            <a:off x="1295400" y="3581400"/>
            <a:ext cx="6878476" cy="304464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1623280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tp8_07_Page_45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438400" y="6356350"/>
            <a:ext cx="4343400" cy="365125"/>
          </a:xfrm>
        </p:spPr>
        <p:txBody>
          <a:bodyPr/>
          <a:lstStyle/>
          <a:p>
            <a:r>
              <a:rPr lang="en-US" dirty="0"/>
              <a:t>© 2016 Pearson Education, Ltd.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11903629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tp8_07_Page_46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Ltd.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5108155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36523"/>
            <a:ext cx="8229600" cy="563562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Calibri" panose="020F0502020204030204" pitchFamily="34" charset="0"/>
              </a:rPr>
              <a:t>7.7  </a:t>
            </a:r>
            <a:r>
              <a:rPr lang="en-US" dirty="0" err="1">
                <a:solidFill>
                  <a:srgbClr val="3380E6"/>
                </a:solidFill>
                <a:latin typeface="Consolas" panose="020B0609020204030204" pitchFamily="49" charset="0"/>
              </a:rPr>
              <a:t>sizeof</a:t>
            </a:r>
            <a:r>
              <a:rPr lang="en-US" dirty="0">
                <a:solidFill>
                  <a:srgbClr val="3380E6"/>
                </a:solidFill>
                <a:latin typeface="Calibri" panose="020F0502020204030204" pitchFamily="34" charset="0"/>
              </a:rPr>
              <a:t> Operator (Cont.)</a:t>
            </a:r>
          </a:p>
        </p:txBody>
      </p:sp>
      <p:sp>
        <p:nvSpPr>
          <p:cNvPr id="110595" name="Text Placeholder 2"/>
          <p:cNvSpPr>
            <a:spLocks noGrp="1"/>
          </p:cNvSpPr>
          <p:nvPr>
            <p:ph type="body" idx="1"/>
          </p:nvPr>
        </p:nvSpPr>
        <p:spPr>
          <a:xfrm>
            <a:off x="90254" y="838200"/>
            <a:ext cx="8991600" cy="4525963"/>
          </a:xfrm>
        </p:spPr>
        <p:txBody>
          <a:bodyPr>
            <a:normAutofit/>
          </a:bodyPr>
          <a:lstStyle/>
          <a:p>
            <a:pPr algn="just" eaLnBrk="1" hangingPunct="1">
              <a:lnSpc>
                <a:spcPct val="80000"/>
              </a:lnSpc>
            </a:pP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Operator </a:t>
            </a:r>
            <a:r>
              <a:rPr lang="en-US" altLang="en-US" sz="2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sizeof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 can be </a:t>
            </a:r>
            <a:r>
              <a:rPr lang="en-US" altLang="en-US" sz="2500" u="sng" dirty="0">
                <a:solidFill>
                  <a:srgbClr val="000000"/>
                </a:solidFill>
                <a:latin typeface="Cambria" panose="02040503050406030204" pitchFamily="18" charset="0"/>
              </a:rPr>
              <a:t>applied to any </a:t>
            </a:r>
            <a:r>
              <a:rPr lang="en-US" altLang="en-US" sz="2500" b="1" u="sng" dirty="0">
                <a:solidFill>
                  <a:srgbClr val="000000"/>
                </a:solidFill>
                <a:latin typeface="Cambria" panose="02040503050406030204" pitchFamily="18" charset="0"/>
              </a:rPr>
              <a:t>variable name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, </a:t>
            </a:r>
            <a:r>
              <a:rPr lang="en-US" altLang="en-US" sz="2500" b="1" u="sng" dirty="0">
                <a:solidFill>
                  <a:srgbClr val="000000"/>
                </a:solidFill>
                <a:latin typeface="Cambria" panose="02040503050406030204" pitchFamily="18" charset="0"/>
              </a:rPr>
              <a:t>type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 or </a:t>
            </a:r>
            <a:r>
              <a:rPr lang="en-US" altLang="en-US" sz="2500" b="1" u="sng" dirty="0">
                <a:solidFill>
                  <a:srgbClr val="000000"/>
                </a:solidFill>
                <a:latin typeface="Cambria" panose="02040503050406030204" pitchFamily="18" charset="0"/>
              </a:rPr>
              <a:t>value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 (including the value of an expression). </a:t>
            </a:r>
          </a:p>
          <a:p>
            <a:pPr algn="just" eaLnBrk="1" hangingPunct="1">
              <a:lnSpc>
                <a:spcPct val="80000"/>
              </a:lnSpc>
            </a:pP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When </a:t>
            </a:r>
            <a:r>
              <a:rPr lang="en-US" altLang="en-US" sz="2500" u="sng" dirty="0">
                <a:solidFill>
                  <a:srgbClr val="000000"/>
                </a:solidFill>
                <a:latin typeface="Cambria" panose="02040503050406030204" pitchFamily="18" charset="0"/>
              </a:rPr>
              <a:t>applied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 to a </a:t>
            </a:r>
            <a:r>
              <a:rPr lang="en-US" altLang="en-US" sz="2500" u="sng" dirty="0">
                <a:solidFill>
                  <a:srgbClr val="000000"/>
                </a:solidFill>
                <a:latin typeface="Cambria" panose="02040503050406030204" pitchFamily="18" charset="0"/>
              </a:rPr>
              <a:t>variable name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 (that’s </a:t>
            </a:r>
            <a:r>
              <a:rPr lang="en-US" altLang="en-US" sz="2500" u="sng" dirty="0">
                <a:solidFill>
                  <a:srgbClr val="000000"/>
                </a:solidFill>
                <a:latin typeface="Cambria" panose="02040503050406030204" pitchFamily="18" charset="0"/>
              </a:rPr>
              <a:t>not an array name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) or a </a:t>
            </a:r>
            <a:r>
              <a:rPr lang="en-US" altLang="en-US" sz="2500" u="sng" dirty="0">
                <a:solidFill>
                  <a:srgbClr val="000000"/>
                </a:solidFill>
                <a:latin typeface="Cambria" panose="02040503050406030204" pitchFamily="18" charset="0"/>
              </a:rPr>
              <a:t>constant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, </a:t>
            </a:r>
            <a:endParaRPr lang="tr-TR" altLang="en-US" sz="250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lvl="1" algn="just">
              <a:lnSpc>
                <a:spcPct val="80000"/>
              </a:lnSpc>
            </a:pP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the </a:t>
            </a:r>
            <a:r>
              <a:rPr lang="en-US" altLang="en-US" sz="2500" u="sng" dirty="0">
                <a:solidFill>
                  <a:srgbClr val="000000"/>
                </a:solidFill>
                <a:latin typeface="Cambria" panose="02040503050406030204" pitchFamily="18" charset="0"/>
              </a:rPr>
              <a:t>number of bytes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 used to store the specific </a:t>
            </a:r>
            <a:r>
              <a:rPr lang="en-US" altLang="en-US" sz="2500" u="sng" dirty="0">
                <a:solidFill>
                  <a:srgbClr val="000000"/>
                </a:solidFill>
                <a:latin typeface="Cambria" panose="02040503050406030204" pitchFamily="18" charset="0"/>
              </a:rPr>
              <a:t>type of variable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 or </a:t>
            </a:r>
            <a:r>
              <a:rPr lang="en-US" altLang="en-US" sz="2500" u="sng" dirty="0">
                <a:solidFill>
                  <a:srgbClr val="000000"/>
                </a:solidFill>
                <a:latin typeface="Cambria" panose="02040503050406030204" pitchFamily="18" charset="0"/>
              </a:rPr>
              <a:t>constant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 is returned. </a:t>
            </a:r>
          </a:p>
          <a:p>
            <a:pPr algn="just" eaLnBrk="1" hangingPunct="1">
              <a:lnSpc>
                <a:spcPct val="80000"/>
              </a:lnSpc>
            </a:pP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The </a:t>
            </a:r>
            <a:r>
              <a:rPr lang="en-US" altLang="en-US" sz="2500" u="sng" dirty="0">
                <a:solidFill>
                  <a:srgbClr val="000000"/>
                </a:solidFill>
                <a:latin typeface="Cambria" panose="02040503050406030204" pitchFamily="18" charset="0"/>
              </a:rPr>
              <a:t>parentheses are required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 when a </a:t>
            </a:r>
            <a:r>
              <a:rPr lang="en-US" altLang="en-US" sz="2500" u="sng" dirty="0">
                <a:solidFill>
                  <a:srgbClr val="000000"/>
                </a:solidFill>
                <a:latin typeface="Cambria" panose="02040503050406030204" pitchFamily="18" charset="0"/>
              </a:rPr>
              <a:t>type is supplied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 as </a:t>
            </a:r>
            <a:r>
              <a:rPr lang="en-US" altLang="en-US" sz="2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size_of</a:t>
            </a:r>
            <a:r>
              <a:rPr lang="en-US" altLang="en-US" sz="2500" dirty="0" err="1">
                <a:solidFill>
                  <a:srgbClr val="000000"/>
                </a:solidFill>
                <a:latin typeface="Cambria" panose="02040503050406030204" pitchFamily="18" charset="0"/>
              </a:rPr>
              <a:t>’s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2500" u="sng" dirty="0">
                <a:solidFill>
                  <a:srgbClr val="000000"/>
                </a:solidFill>
                <a:latin typeface="Cambria" panose="02040503050406030204" pitchFamily="18" charset="0"/>
              </a:rPr>
              <a:t>operand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</p:txBody>
      </p:sp>
      <p:pic>
        <p:nvPicPr>
          <p:cNvPr id="5" name="Picture 1" descr="chtp8_07_Page_47">
            <a:extLst>
              <a:ext uri="{FF2B5EF4-FFF2-40B4-BE49-F238E27FC236}">
                <a16:creationId xmlns:a16="http://schemas.microsoft.com/office/drawing/2014/main" xmlns="" id="{9DB8676F-9051-4582-B2EE-C683E71F38C4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6" t="5555" r="5348" b="77778"/>
          <a:stretch/>
        </p:blipFill>
        <p:spPr>
          <a:xfrm>
            <a:off x="1211742" y="5687584"/>
            <a:ext cx="6988801" cy="100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1" descr="chtp8_07_Page_46">
            <a:extLst>
              <a:ext uri="{FF2B5EF4-FFF2-40B4-BE49-F238E27FC236}">
                <a16:creationId xmlns:a16="http://schemas.microsoft.com/office/drawing/2014/main" xmlns="" id="{4AE21211-038F-4B43-8E4C-5D28FF065832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3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000" r="6744" b="63333"/>
          <a:stretch/>
        </p:blipFill>
        <p:spPr>
          <a:xfrm>
            <a:off x="304800" y="4038600"/>
            <a:ext cx="8342313" cy="1152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1003069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36523"/>
            <a:ext cx="8229600" cy="487362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Calibri" panose="020F0502020204030204" pitchFamily="34" charset="0"/>
              </a:rPr>
              <a:t>7.8  </a:t>
            </a:r>
            <a:r>
              <a:rPr lang="en-US" dirty="0">
                <a:solidFill>
                  <a:srgbClr val="3380E6"/>
                </a:solidFill>
                <a:latin typeface="Calibri" panose="020F0502020204030204" pitchFamily="34" charset="0"/>
              </a:rPr>
              <a:t>Pointer Expressions and Pointer Arithmetic</a:t>
            </a:r>
          </a:p>
        </p:txBody>
      </p:sp>
      <p:sp>
        <p:nvSpPr>
          <p:cNvPr id="111619" name="Text Placeholder 2"/>
          <p:cNvSpPr>
            <a:spLocks noGrp="1"/>
          </p:cNvSpPr>
          <p:nvPr>
            <p:ph type="body" idx="1"/>
          </p:nvPr>
        </p:nvSpPr>
        <p:spPr>
          <a:xfrm>
            <a:off x="163867" y="685800"/>
            <a:ext cx="8816266" cy="5849416"/>
          </a:xfrm>
        </p:spPr>
        <p:txBody>
          <a:bodyPr>
            <a:noAutofit/>
          </a:bodyPr>
          <a:lstStyle/>
          <a:p>
            <a:pPr algn="just" eaLnBrk="1" hangingPunct="1">
              <a:lnSpc>
                <a:spcPct val="90000"/>
              </a:lnSpc>
            </a:pPr>
            <a:r>
              <a:rPr lang="en-US" altLang="en-US" sz="2200" u="sng" dirty="0">
                <a:solidFill>
                  <a:srgbClr val="000000"/>
                </a:solidFill>
                <a:latin typeface="Cambria" panose="02040503050406030204" pitchFamily="18" charset="0"/>
              </a:rPr>
              <a:t>Pointers</a:t>
            </a:r>
            <a:r>
              <a:rPr lang="en-US" altLang="en-US" sz="2200" dirty="0">
                <a:solidFill>
                  <a:srgbClr val="000000"/>
                </a:solidFill>
                <a:latin typeface="Cambria" panose="02040503050406030204" pitchFamily="18" charset="0"/>
              </a:rPr>
              <a:t> are </a:t>
            </a:r>
            <a:r>
              <a:rPr lang="en-US" altLang="en-US" sz="2200" u="sng" dirty="0">
                <a:solidFill>
                  <a:srgbClr val="000000"/>
                </a:solidFill>
                <a:latin typeface="Cambria" panose="02040503050406030204" pitchFamily="18" charset="0"/>
              </a:rPr>
              <a:t>valid operands</a:t>
            </a:r>
            <a:r>
              <a:rPr lang="en-US" altLang="en-US" sz="2200" dirty="0">
                <a:solidFill>
                  <a:srgbClr val="000000"/>
                </a:solidFill>
                <a:latin typeface="Cambria" panose="02040503050406030204" pitchFamily="18" charset="0"/>
              </a:rPr>
              <a:t> in </a:t>
            </a:r>
            <a:endParaRPr lang="tr-TR" altLang="en-US" sz="220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lvl="1" algn="just">
              <a:lnSpc>
                <a:spcPct val="90000"/>
              </a:lnSpc>
            </a:pPr>
            <a:r>
              <a:rPr lang="en-US" altLang="en-US" sz="2200" u="sng" dirty="0">
                <a:solidFill>
                  <a:srgbClr val="000000"/>
                </a:solidFill>
                <a:latin typeface="Cambria" panose="02040503050406030204" pitchFamily="18" charset="0"/>
              </a:rPr>
              <a:t>arithmetic expressions</a:t>
            </a:r>
            <a:r>
              <a:rPr lang="en-US" altLang="en-US" sz="2200" dirty="0">
                <a:solidFill>
                  <a:srgbClr val="000000"/>
                </a:solidFill>
                <a:latin typeface="Cambria" panose="02040503050406030204" pitchFamily="18" charset="0"/>
              </a:rPr>
              <a:t>, </a:t>
            </a:r>
            <a:endParaRPr lang="tr-TR" altLang="en-US" sz="220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lvl="1" algn="just">
              <a:lnSpc>
                <a:spcPct val="90000"/>
              </a:lnSpc>
            </a:pPr>
            <a:r>
              <a:rPr lang="en-US" altLang="en-US" sz="2200" u="sng" dirty="0">
                <a:solidFill>
                  <a:srgbClr val="000000"/>
                </a:solidFill>
                <a:latin typeface="Cambria" panose="02040503050406030204" pitchFamily="18" charset="0"/>
              </a:rPr>
              <a:t>assignment expressions</a:t>
            </a:r>
            <a:r>
              <a:rPr lang="en-US" altLang="en-US" sz="2200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endParaRPr lang="tr-TR" altLang="en-US" sz="220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lvl="1" algn="just">
              <a:lnSpc>
                <a:spcPct val="90000"/>
              </a:lnSpc>
            </a:pPr>
            <a:r>
              <a:rPr lang="en-US" altLang="en-US" sz="2200" dirty="0">
                <a:solidFill>
                  <a:srgbClr val="000000"/>
                </a:solidFill>
                <a:latin typeface="Cambria" panose="02040503050406030204" pitchFamily="18" charset="0"/>
              </a:rPr>
              <a:t>and </a:t>
            </a:r>
            <a:r>
              <a:rPr lang="en-US" altLang="en-US" sz="2200" u="sng" dirty="0">
                <a:solidFill>
                  <a:srgbClr val="000000"/>
                </a:solidFill>
                <a:latin typeface="Cambria" panose="02040503050406030204" pitchFamily="18" charset="0"/>
              </a:rPr>
              <a:t>comparison expressions</a:t>
            </a:r>
            <a:r>
              <a:rPr lang="en-US" altLang="en-US" sz="2200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 eaLnBrk="1" hangingPunct="1">
              <a:lnSpc>
                <a:spcPct val="90000"/>
              </a:lnSpc>
            </a:pPr>
            <a:r>
              <a:rPr lang="en-US" altLang="en-US" sz="2200" dirty="0">
                <a:solidFill>
                  <a:srgbClr val="000000"/>
                </a:solidFill>
                <a:latin typeface="Cambria" panose="02040503050406030204" pitchFamily="18" charset="0"/>
              </a:rPr>
              <a:t>However, </a:t>
            </a:r>
            <a:r>
              <a:rPr lang="en-US" altLang="en-US" sz="2200" b="1" u="sng" dirty="0">
                <a:solidFill>
                  <a:srgbClr val="000000"/>
                </a:solidFill>
                <a:latin typeface="Cambria" panose="02040503050406030204" pitchFamily="18" charset="0"/>
              </a:rPr>
              <a:t>not all the operators</a:t>
            </a:r>
            <a:r>
              <a:rPr lang="en-US" altLang="en-US" sz="2200" dirty="0">
                <a:solidFill>
                  <a:srgbClr val="000000"/>
                </a:solidFill>
                <a:latin typeface="Cambria" panose="02040503050406030204" pitchFamily="18" charset="0"/>
              </a:rPr>
              <a:t> normally used in these expressions are </a:t>
            </a:r>
            <a:r>
              <a:rPr lang="en-US" altLang="en-US" sz="2200" u="sng" dirty="0">
                <a:solidFill>
                  <a:srgbClr val="000000"/>
                </a:solidFill>
                <a:latin typeface="Cambria" panose="02040503050406030204" pitchFamily="18" charset="0"/>
              </a:rPr>
              <a:t>valid in conjunction with pointer variables</a:t>
            </a:r>
            <a:r>
              <a:rPr lang="en-US" altLang="en-US" sz="2200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 eaLnBrk="1" hangingPunct="1">
              <a:lnSpc>
                <a:spcPct val="90000"/>
              </a:lnSpc>
            </a:pPr>
            <a:r>
              <a:rPr lang="en-US" altLang="en-US" sz="2200" dirty="0">
                <a:solidFill>
                  <a:srgbClr val="000000"/>
                </a:solidFill>
                <a:latin typeface="Cambria" panose="02040503050406030204" pitchFamily="18" charset="0"/>
              </a:rPr>
              <a:t>This section describes the </a:t>
            </a:r>
            <a:r>
              <a:rPr lang="en-US" altLang="en-US" sz="2200" u="sng" dirty="0">
                <a:solidFill>
                  <a:srgbClr val="000000"/>
                </a:solidFill>
                <a:latin typeface="Cambria" panose="02040503050406030204" pitchFamily="18" charset="0"/>
              </a:rPr>
              <a:t>operators</a:t>
            </a:r>
            <a:r>
              <a:rPr lang="en-US" altLang="en-US" sz="2200" dirty="0">
                <a:solidFill>
                  <a:srgbClr val="000000"/>
                </a:solidFill>
                <a:latin typeface="Cambria" panose="02040503050406030204" pitchFamily="18" charset="0"/>
              </a:rPr>
              <a:t> that can </a:t>
            </a:r>
            <a:r>
              <a:rPr lang="en-US" altLang="en-US" sz="2200" u="sng" dirty="0">
                <a:solidFill>
                  <a:srgbClr val="000000"/>
                </a:solidFill>
                <a:latin typeface="Cambria" panose="02040503050406030204" pitchFamily="18" charset="0"/>
              </a:rPr>
              <a:t>have pointers</a:t>
            </a:r>
            <a:r>
              <a:rPr lang="en-US" altLang="en-US" sz="2200" dirty="0">
                <a:solidFill>
                  <a:srgbClr val="000000"/>
                </a:solidFill>
                <a:latin typeface="Cambria" panose="02040503050406030204" pitchFamily="18" charset="0"/>
              </a:rPr>
              <a:t> as </a:t>
            </a:r>
            <a:r>
              <a:rPr lang="en-US" altLang="en-US" sz="2200" u="sng" dirty="0">
                <a:solidFill>
                  <a:srgbClr val="000000"/>
                </a:solidFill>
                <a:latin typeface="Cambria" panose="02040503050406030204" pitchFamily="18" charset="0"/>
              </a:rPr>
              <a:t>operands</a:t>
            </a:r>
            <a:r>
              <a:rPr lang="en-US" altLang="en-US" sz="2200" dirty="0">
                <a:solidFill>
                  <a:srgbClr val="000000"/>
                </a:solidFill>
                <a:latin typeface="Cambria" panose="02040503050406030204" pitchFamily="18" charset="0"/>
              </a:rPr>
              <a:t>, and </a:t>
            </a:r>
            <a:r>
              <a:rPr lang="en-US" altLang="en-US" sz="2200" u="sng" dirty="0">
                <a:solidFill>
                  <a:srgbClr val="000000"/>
                </a:solidFill>
                <a:latin typeface="Cambria" panose="02040503050406030204" pitchFamily="18" charset="0"/>
              </a:rPr>
              <a:t>how these operators are used</a:t>
            </a:r>
            <a:r>
              <a:rPr lang="en-US" altLang="en-US" sz="2200" dirty="0">
                <a:solidFill>
                  <a:srgbClr val="000000"/>
                </a:solidFill>
                <a:latin typeface="Cambria" panose="02040503050406030204" pitchFamily="18" charset="0"/>
              </a:rPr>
              <a:t>.</a:t>
            </a:r>
          </a:p>
          <a:p>
            <a:pPr algn="just" eaLnBrk="1" hangingPunct="1">
              <a:lnSpc>
                <a:spcPct val="90000"/>
              </a:lnSpc>
            </a:pPr>
            <a:r>
              <a:rPr lang="en-US" altLang="en-US" sz="2200" dirty="0">
                <a:solidFill>
                  <a:srgbClr val="000000"/>
                </a:solidFill>
                <a:latin typeface="Cambria" panose="02040503050406030204" pitchFamily="18" charset="0"/>
              </a:rPr>
              <a:t>A </a:t>
            </a:r>
            <a:r>
              <a:rPr lang="en-US" altLang="en-US" sz="2200" u="sng" dirty="0">
                <a:solidFill>
                  <a:srgbClr val="000000"/>
                </a:solidFill>
                <a:latin typeface="Cambria" panose="02040503050406030204" pitchFamily="18" charset="0"/>
              </a:rPr>
              <a:t>limited set of arithmetic operations</a:t>
            </a:r>
            <a:r>
              <a:rPr lang="en-US" altLang="en-US" sz="2200" dirty="0">
                <a:solidFill>
                  <a:srgbClr val="000000"/>
                </a:solidFill>
                <a:latin typeface="Cambria" panose="02040503050406030204" pitchFamily="18" charset="0"/>
              </a:rPr>
              <a:t> may be performed </a:t>
            </a:r>
            <a:r>
              <a:rPr lang="en-US" altLang="en-US" sz="2200" u="sng" dirty="0">
                <a:solidFill>
                  <a:srgbClr val="000000"/>
                </a:solidFill>
                <a:latin typeface="Cambria" panose="02040503050406030204" pitchFamily="18" charset="0"/>
              </a:rPr>
              <a:t>on pointers</a:t>
            </a:r>
            <a:r>
              <a:rPr lang="en-US" altLang="en-US" sz="2200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 eaLnBrk="1" hangingPunct="1">
              <a:lnSpc>
                <a:spcPct val="90000"/>
              </a:lnSpc>
            </a:pPr>
            <a:r>
              <a:rPr lang="en-US" altLang="en-US" sz="2200" dirty="0">
                <a:solidFill>
                  <a:srgbClr val="000000"/>
                </a:solidFill>
                <a:latin typeface="Cambria" panose="02040503050406030204" pitchFamily="18" charset="0"/>
              </a:rPr>
              <a:t>A pointer may be </a:t>
            </a:r>
            <a:endParaRPr lang="tr-TR" altLang="en-US" sz="220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lvl="1" algn="just">
              <a:lnSpc>
                <a:spcPct val="90000"/>
              </a:lnSpc>
            </a:pPr>
            <a:r>
              <a:rPr lang="en-US" altLang="en-US" sz="2200" i="1" u="sng" dirty="0">
                <a:solidFill>
                  <a:srgbClr val="000000"/>
                </a:solidFill>
                <a:latin typeface="Cambria" panose="02040503050406030204" pitchFamily="18" charset="0"/>
              </a:rPr>
              <a:t>incremented</a:t>
            </a:r>
            <a:r>
              <a:rPr lang="en-US" altLang="en-US" sz="2200" dirty="0">
                <a:solidFill>
                  <a:srgbClr val="000000"/>
                </a:solidFill>
                <a:latin typeface="Cambria" panose="02040503050406030204" pitchFamily="18" charset="0"/>
              </a:rPr>
              <a:t> (++) or </a:t>
            </a:r>
            <a:r>
              <a:rPr lang="en-US" altLang="en-US" sz="2200" i="1" u="sng" dirty="0">
                <a:solidFill>
                  <a:srgbClr val="000000"/>
                </a:solidFill>
                <a:latin typeface="Cambria" panose="02040503050406030204" pitchFamily="18" charset="0"/>
              </a:rPr>
              <a:t>decremented</a:t>
            </a:r>
            <a:r>
              <a:rPr lang="en-US" altLang="en-US" sz="2200" dirty="0">
                <a:solidFill>
                  <a:srgbClr val="000000"/>
                </a:solidFill>
                <a:latin typeface="Cambria" panose="02040503050406030204" pitchFamily="18" charset="0"/>
              </a:rPr>
              <a:t> (--), </a:t>
            </a:r>
            <a:endParaRPr lang="tr-TR" altLang="en-US" sz="220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lvl="1" algn="just">
              <a:lnSpc>
                <a:spcPct val="90000"/>
              </a:lnSpc>
            </a:pPr>
            <a:r>
              <a:rPr lang="en-US" altLang="en-US" sz="2200" dirty="0">
                <a:solidFill>
                  <a:srgbClr val="000000"/>
                </a:solidFill>
                <a:latin typeface="Cambria" panose="02040503050406030204" pitchFamily="18" charset="0"/>
              </a:rPr>
              <a:t>an </a:t>
            </a:r>
            <a:r>
              <a:rPr lang="en-US" altLang="en-US" sz="2200" u="sng" dirty="0">
                <a:solidFill>
                  <a:srgbClr val="000000"/>
                </a:solidFill>
                <a:latin typeface="Cambria" panose="02040503050406030204" pitchFamily="18" charset="0"/>
              </a:rPr>
              <a:t>integer</a:t>
            </a:r>
            <a:r>
              <a:rPr lang="en-US" altLang="en-US" sz="2200" dirty="0">
                <a:solidFill>
                  <a:srgbClr val="000000"/>
                </a:solidFill>
                <a:latin typeface="Cambria" panose="02040503050406030204" pitchFamily="18" charset="0"/>
              </a:rPr>
              <a:t> may be </a:t>
            </a:r>
            <a:r>
              <a:rPr lang="en-US" altLang="en-US" sz="2200" i="1" u="sng" dirty="0">
                <a:solidFill>
                  <a:srgbClr val="000000"/>
                </a:solidFill>
                <a:latin typeface="Cambria" panose="02040503050406030204" pitchFamily="18" charset="0"/>
              </a:rPr>
              <a:t>added</a:t>
            </a:r>
            <a:r>
              <a:rPr lang="en-US" altLang="en-US" sz="2200" u="sng" dirty="0">
                <a:solidFill>
                  <a:srgbClr val="000000"/>
                </a:solidFill>
                <a:latin typeface="Cambria" panose="02040503050406030204" pitchFamily="18" charset="0"/>
              </a:rPr>
              <a:t> to a pointer</a:t>
            </a:r>
            <a:r>
              <a:rPr lang="en-US" altLang="en-US" sz="2200" dirty="0">
                <a:solidFill>
                  <a:srgbClr val="000000"/>
                </a:solidFill>
                <a:latin typeface="Cambria" panose="02040503050406030204" pitchFamily="18" charset="0"/>
              </a:rPr>
              <a:t> (</a:t>
            </a:r>
            <a:r>
              <a:rPr lang="en-US" alt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+</a:t>
            </a:r>
            <a:r>
              <a:rPr lang="en-US" altLang="en-US" sz="2200" dirty="0">
                <a:solidFill>
                  <a:srgbClr val="000000"/>
                </a:solidFill>
                <a:latin typeface="Cambria" panose="02040503050406030204" pitchFamily="18" charset="0"/>
              </a:rPr>
              <a:t> or </a:t>
            </a:r>
            <a:r>
              <a:rPr lang="en-US" alt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+=</a:t>
            </a:r>
            <a:r>
              <a:rPr lang="en-US" altLang="en-US" sz="2200" dirty="0">
                <a:solidFill>
                  <a:srgbClr val="000000"/>
                </a:solidFill>
                <a:latin typeface="Cambria" panose="02040503050406030204" pitchFamily="18" charset="0"/>
              </a:rPr>
              <a:t>), </a:t>
            </a:r>
            <a:endParaRPr lang="tr-TR" altLang="en-US" sz="220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lvl="1" algn="just">
              <a:lnSpc>
                <a:spcPct val="90000"/>
              </a:lnSpc>
            </a:pPr>
            <a:r>
              <a:rPr lang="en-US" altLang="en-US" sz="2200" dirty="0">
                <a:solidFill>
                  <a:srgbClr val="000000"/>
                </a:solidFill>
                <a:latin typeface="Cambria" panose="02040503050406030204" pitchFamily="18" charset="0"/>
              </a:rPr>
              <a:t>an </a:t>
            </a:r>
            <a:r>
              <a:rPr lang="en-US" altLang="en-US" sz="2200" u="sng" dirty="0">
                <a:solidFill>
                  <a:srgbClr val="000000"/>
                </a:solidFill>
                <a:latin typeface="Cambria" panose="02040503050406030204" pitchFamily="18" charset="0"/>
              </a:rPr>
              <a:t>integer</a:t>
            </a:r>
            <a:r>
              <a:rPr lang="en-US" altLang="en-US" sz="2200" dirty="0">
                <a:solidFill>
                  <a:srgbClr val="000000"/>
                </a:solidFill>
                <a:latin typeface="Cambria" panose="02040503050406030204" pitchFamily="18" charset="0"/>
              </a:rPr>
              <a:t> may be </a:t>
            </a:r>
            <a:r>
              <a:rPr lang="en-US" altLang="en-US" sz="2200" i="1" u="sng" dirty="0">
                <a:solidFill>
                  <a:srgbClr val="000000"/>
                </a:solidFill>
                <a:latin typeface="Cambria" panose="02040503050406030204" pitchFamily="18" charset="0"/>
              </a:rPr>
              <a:t>subtracted</a:t>
            </a:r>
            <a:r>
              <a:rPr lang="en-US" altLang="en-US" sz="2200" u="sng" dirty="0">
                <a:solidFill>
                  <a:srgbClr val="000000"/>
                </a:solidFill>
                <a:latin typeface="Cambria" panose="02040503050406030204" pitchFamily="18" charset="0"/>
              </a:rPr>
              <a:t> from a pointer</a:t>
            </a:r>
            <a:r>
              <a:rPr lang="en-US" altLang="en-US" sz="2200" dirty="0">
                <a:solidFill>
                  <a:srgbClr val="000000"/>
                </a:solidFill>
                <a:latin typeface="Cambria" panose="02040503050406030204" pitchFamily="18" charset="0"/>
              </a:rPr>
              <a:t> (</a:t>
            </a:r>
            <a:r>
              <a:rPr lang="en-US" alt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-</a:t>
            </a:r>
            <a:r>
              <a:rPr lang="en-US" altLang="en-US" sz="2200" dirty="0">
                <a:solidFill>
                  <a:srgbClr val="0000FF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2200" dirty="0">
                <a:solidFill>
                  <a:srgbClr val="000000"/>
                </a:solidFill>
                <a:latin typeface="Cambria" panose="02040503050406030204" pitchFamily="18" charset="0"/>
              </a:rPr>
              <a:t>or </a:t>
            </a:r>
            <a:r>
              <a:rPr lang="en-US" alt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-=</a:t>
            </a:r>
            <a:r>
              <a:rPr lang="en-US" altLang="en-US" sz="2200" dirty="0">
                <a:solidFill>
                  <a:srgbClr val="000000"/>
                </a:solidFill>
                <a:latin typeface="Cambria" panose="02040503050406030204" pitchFamily="18" charset="0"/>
              </a:rPr>
              <a:t>) </a:t>
            </a:r>
            <a:endParaRPr lang="tr-TR" altLang="en-US" sz="220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lvl="1" algn="just">
              <a:lnSpc>
                <a:spcPct val="90000"/>
              </a:lnSpc>
            </a:pPr>
            <a:r>
              <a:rPr lang="en-US" altLang="en-US" sz="2200" dirty="0">
                <a:solidFill>
                  <a:srgbClr val="000000"/>
                </a:solidFill>
                <a:latin typeface="Cambria" panose="02040503050406030204" pitchFamily="18" charset="0"/>
              </a:rPr>
              <a:t>and </a:t>
            </a:r>
            <a:r>
              <a:rPr lang="en-US" altLang="en-US" sz="2200" u="sng" dirty="0">
                <a:solidFill>
                  <a:srgbClr val="000000"/>
                </a:solidFill>
                <a:latin typeface="Cambria" panose="02040503050406030204" pitchFamily="18" charset="0"/>
              </a:rPr>
              <a:t>one pointer</a:t>
            </a:r>
            <a:r>
              <a:rPr lang="en-US" altLang="en-US" sz="2200" dirty="0">
                <a:solidFill>
                  <a:srgbClr val="000000"/>
                </a:solidFill>
                <a:latin typeface="Cambria" panose="02040503050406030204" pitchFamily="18" charset="0"/>
              </a:rPr>
              <a:t> may be </a:t>
            </a:r>
            <a:r>
              <a:rPr lang="en-US" altLang="en-US" sz="2200" u="sng" dirty="0">
                <a:solidFill>
                  <a:srgbClr val="000000"/>
                </a:solidFill>
                <a:latin typeface="Cambria" panose="02040503050406030204" pitchFamily="18" charset="0"/>
              </a:rPr>
              <a:t>subtracted from another</a:t>
            </a:r>
            <a:endParaRPr lang="tr-TR" altLang="en-US" sz="220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algn="just" eaLnBrk="1" hangingPunct="1">
              <a:lnSpc>
                <a:spcPct val="90000"/>
              </a:lnSpc>
            </a:pPr>
            <a:r>
              <a:rPr lang="en-US" altLang="en-US" sz="2200" dirty="0">
                <a:solidFill>
                  <a:srgbClr val="000000"/>
                </a:solidFill>
                <a:latin typeface="Cambria" panose="02040503050406030204" pitchFamily="18" charset="0"/>
              </a:rPr>
              <a:t>this </a:t>
            </a:r>
            <a:r>
              <a:rPr lang="en-US" altLang="en-US" sz="2200" u="sng" dirty="0">
                <a:solidFill>
                  <a:srgbClr val="000000"/>
                </a:solidFill>
                <a:latin typeface="Cambria" panose="02040503050406030204" pitchFamily="18" charset="0"/>
              </a:rPr>
              <a:t>last operation</a:t>
            </a:r>
            <a:r>
              <a:rPr lang="en-US" altLang="en-US" sz="2200" dirty="0">
                <a:solidFill>
                  <a:srgbClr val="000000"/>
                </a:solidFill>
                <a:latin typeface="Cambria" panose="02040503050406030204" pitchFamily="18" charset="0"/>
              </a:rPr>
              <a:t> is </a:t>
            </a:r>
            <a:r>
              <a:rPr lang="en-US" altLang="en-US" sz="2200" u="sng" dirty="0">
                <a:solidFill>
                  <a:srgbClr val="000000"/>
                </a:solidFill>
                <a:latin typeface="Cambria" panose="02040503050406030204" pitchFamily="18" charset="0"/>
              </a:rPr>
              <a:t>meaningful</a:t>
            </a:r>
            <a:r>
              <a:rPr lang="en-US" altLang="en-US" sz="2200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2200" b="1" u="sng" dirty="0">
                <a:solidFill>
                  <a:srgbClr val="000000"/>
                </a:solidFill>
                <a:latin typeface="Cambria" panose="02040503050406030204" pitchFamily="18" charset="0"/>
              </a:rPr>
              <a:t>only</a:t>
            </a:r>
            <a:r>
              <a:rPr lang="en-US" altLang="en-US" sz="2200" dirty="0">
                <a:solidFill>
                  <a:srgbClr val="000000"/>
                </a:solidFill>
                <a:latin typeface="Cambria" panose="02040503050406030204" pitchFamily="18" charset="0"/>
              </a:rPr>
              <a:t> when </a:t>
            </a:r>
            <a:r>
              <a:rPr lang="en-US" altLang="en-US" sz="2200" b="1" i="1" u="sng" dirty="0">
                <a:solidFill>
                  <a:srgbClr val="000000"/>
                </a:solidFill>
                <a:latin typeface="Cambria" panose="02040503050406030204" pitchFamily="18" charset="0"/>
              </a:rPr>
              <a:t>both</a:t>
            </a:r>
            <a:r>
              <a:rPr lang="en-US" altLang="en-US" sz="2200" b="1" u="sng" dirty="0">
                <a:solidFill>
                  <a:srgbClr val="000000"/>
                </a:solidFill>
                <a:latin typeface="Cambria" panose="02040503050406030204" pitchFamily="18" charset="0"/>
              </a:rPr>
              <a:t> pointers</a:t>
            </a:r>
            <a:r>
              <a:rPr lang="en-US" altLang="en-US" sz="2200" u="sng" dirty="0">
                <a:solidFill>
                  <a:srgbClr val="000000"/>
                </a:solidFill>
                <a:latin typeface="Cambria" panose="02040503050406030204" pitchFamily="18" charset="0"/>
              </a:rPr>
              <a:t> point to elements</a:t>
            </a:r>
            <a:r>
              <a:rPr lang="en-US" altLang="en-US" sz="2200" dirty="0">
                <a:solidFill>
                  <a:srgbClr val="000000"/>
                </a:solidFill>
                <a:latin typeface="Cambria" panose="02040503050406030204" pitchFamily="18" charset="0"/>
              </a:rPr>
              <a:t> of the </a:t>
            </a:r>
            <a:r>
              <a:rPr lang="en-US" altLang="en-US" sz="2200" b="1" i="1" u="sng" dirty="0">
                <a:solidFill>
                  <a:srgbClr val="000000"/>
                </a:solidFill>
                <a:latin typeface="Cambria" panose="02040503050406030204" pitchFamily="18" charset="0"/>
              </a:rPr>
              <a:t>same</a:t>
            </a:r>
            <a:r>
              <a:rPr lang="en-US" altLang="en-US" sz="2200" b="1" u="sng" dirty="0">
                <a:solidFill>
                  <a:srgbClr val="000000"/>
                </a:solidFill>
                <a:latin typeface="Cambria" panose="02040503050406030204" pitchFamily="18" charset="0"/>
              </a:rPr>
              <a:t> array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7951357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52799"/>
            <a:ext cx="8229600" cy="533400"/>
          </a:xfrm>
        </p:spPr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Calibri" panose="020F0502020204030204" pitchFamily="34" charset="0"/>
              </a:rPr>
              <a:t>7.8  </a:t>
            </a:r>
            <a:r>
              <a:rPr lang="en-US" dirty="0">
                <a:solidFill>
                  <a:srgbClr val="3380E6"/>
                </a:solidFill>
                <a:latin typeface="Calibri" panose="020F0502020204030204" pitchFamily="34" charset="0"/>
              </a:rPr>
              <a:t>Pointer Expressions and Pointer Arithmetic (Cont.)</a:t>
            </a:r>
          </a:p>
        </p:txBody>
      </p:sp>
      <p:sp>
        <p:nvSpPr>
          <p:cNvPr id="112643" name="Text Placeholder 2"/>
          <p:cNvSpPr>
            <a:spLocks noGrp="1"/>
          </p:cNvSpPr>
          <p:nvPr>
            <p:ph type="body" idx="1"/>
          </p:nvPr>
        </p:nvSpPr>
        <p:spPr>
          <a:xfrm>
            <a:off x="152400" y="762000"/>
            <a:ext cx="8839200" cy="3581399"/>
          </a:xfrm>
        </p:spPr>
        <p:txBody>
          <a:bodyPr>
            <a:normAutofit fontScale="92500" lnSpcReduction="20000"/>
          </a:bodyPr>
          <a:lstStyle/>
          <a:p>
            <a:pPr algn="just" eaLnBrk="1" hangingPunct="1"/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Assume that array </a:t>
            </a:r>
            <a:r>
              <a:rPr lang="en-US" alt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int</a:t>
            </a:r>
            <a: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v[5]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has been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defined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and its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first element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is at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location </a:t>
            </a:r>
            <a:r>
              <a:rPr lang="en-US" altLang="en-US" u="sng" dirty="0">
                <a:solidFill>
                  <a:srgbClr val="000000"/>
                </a:solidFill>
                <a:latin typeface="Consolas" panose="020B0609020204030204" pitchFamily="49" charset="0"/>
              </a:rPr>
              <a:t>3000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 in memory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 eaLnBrk="1" hangingPunct="1"/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Assume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pointer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vPtr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has been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initialized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to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point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to </a:t>
            </a:r>
            <a: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v[0]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—i.e., the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value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of </a:t>
            </a:r>
            <a:r>
              <a:rPr lang="en-US" alt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vPtr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is </a:t>
            </a:r>
            <a:r>
              <a:rPr lang="en-US" altLang="en-US" u="sng" dirty="0">
                <a:solidFill>
                  <a:srgbClr val="000000"/>
                </a:solidFill>
                <a:latin typeface="Consolas" panose="020B0609020204030204" pitchFamily="49" charset="0"/>
              </a:rPr>
              <a:t>3000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 eaLnBrk="1" hangingPunct="1"/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Figure 7.18 illustrates this situation for a machine with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4-byte integers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 eaLnBrk="1" hangingPunct="1"/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Variable </a:t>
            </a:r>
            <a:r>
              <a:rPr lang="en-US" alt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vPtr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can be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initialized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to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point to array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v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with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either of the statements</a:t>
            </a:r>
          </a:p>
        </p:txBody>
      </p:sp>
      <p:pic>
        <p:nvPicPr>
          <p:cNvPr id="5" name="Picture 1" descr="chtp8_07_Page_49">
            <a:extLst>
              <a:ext uri="{FF2B5EF4-FFF2-40B4-BE49-F238E27FC236}">
                <a16:creationId xmlns:a16="http://schemas.microsoft.com/office/drawing/2014/main" xmlns="" id="{6C13132D-1E23-460D-84C2-F7498AE508AB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8" t="5555" r="15650" b="51111"/>
          <a:stretch/>
        </p:blipFill>
        <p:spPr>
          <a:xfrm>
            <a:off x="1252521" y="4077201"/>
            <a:ext cx="6334157" cy="262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6594576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36523"/>
            <a:ext cx="8229600" cy="457199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Calibri" panose="020F0502020204030204" pitchFamily="34" charset="0"/>
              </a:rPr>
              <a:t>7.8  </a:t>
            </a:r>
            <a:r>
              <a:rPr lang="en-US" dirty="0">
                <a:solidFill>
                  <a:srgbClr val="3380E6"/>
                </a:solidFill>
                <a:latin typeface="Calibri" panose="020F0502020204030204" pitchFamily="34" charset="0"/>
              </a:rPr>
              <a:t>Pointer Expressions and Pointer Arithmetic (Cont.)</a:t>
            </a:r>
          </a:p>
        </p:txBody>
      </p:sp>
      <p:sp>
        <p:nvSpPr>
          <p:cNvPr id="115715" name="Text Placeholder 2"/>
          <p:cNvSpPr>
            <a:spLocks noGrp="1"/>
          </p:cNvSpPr>
          <p:nvPr>
            <p:ph type="body" idx="1"/>
          </p:nvPr>
        </p:nvSpPr>
        <p:spPr>
          <a:xfrm>
            <a:off x="152400" y="762000"/>
            <a:ext cx="8839200" cy="5029200"/>
          </a:xfrm>
        </p:spPr>
        <p:txBody>
          <a:bodyPr>
            <a:noAutofit/>
          </a:bodyPr>
          <a:lstStyle/>
          <a:p>
            <a:pPr algn="just" eaLnBrk="1" hangingPunct="1">
              <a:lnSpc>
                <a:spcPct val="90000"/>
              </a:lnSpc>
            </a:pP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In conventional arithmetic, </a:t>
            </a:r>
            <a:r>
              <a:rPr lang="en-US" altLang="en-US" sz="2500" b="1" dirty="0">
                <a:solidFill>
                  <a:srgbClr val="000000"/>
                </a:solidFill>
                <a:latin typeface="Consolas" panose="020B0609020204030204" pitchFamily="49" charset="0"/>
              </a:rPr>
              <a:t>3000 + 2</a:t>
            </a:r>
            <a:r>
              <a:rPr lang="en-US" altLang="en-US" sz="2500" b="1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2500" u="sng" dirty="0">
                <a:solidFill>
                  <a:srgbClr val="000000"/>
                </a:solidFill>
                <a:latin typeface="Cambria" panose="02040503050406030204" pitchFamily="18" charset="0"/>
              </a:rPr>
              <a:t>yields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 the value </a:t>
            </a:r>
            <a:r>
              <a:rPr lang="en-US" altLang="en-US" sz="2500" b="1" dirty="0">
                <a:solidFill>
                  <a:srgbClr val="000000"/>
                </a:solidFill>
                <a:latin typeface="Consolas" panose="020B0609020204030204" pitchFamily="49" charset="0"/>
              </a:rPr>
              <a:t>3002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 eaLnBrk="1" hangingPunct="1">
              <a:lnSpc>
                <a:spcPct val="90000"/>
              </a:lnSpc>
            </a:pP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This is normally </a:t>
            </a:r>
            <a:r>
              <a:rPr lang="en-US" altLang="en-US" sz="2500" b="1" u="sng" dirty="0">
                <a:solidFill>
                  <a:srgbClr val="000000"/>
                </a:solidFill>
                <a:latin typeface="Cambria" panose="02040503050406030204" pitchFamily="18" charset="0"/>
              </a:rPr>
              <a:t>not the case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 with </a:t>
            </a:r>
            <a:r>
              <a:rPr lang="en-US" altLang="en-US" sz="2500" b="1" i="1" u="sng" dirty="0">
                <a:solidFill>
                  <a:srgbClr val="128AF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pointer arithmetic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 eaLnBrk="1" hangingPunct="1">
              <a:lnSpc>
                <a:spcPct val="90000"/>
              </a:lnSpc>
            </a:pP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When an </a:t>
            </a:r>
            <a:r>
              <a:rPr lang="en-US" altLang="en-US" sz="2500" u="sng" dirty="0">
                <a:solidFill>
                  <a:srgbClr val="000000"/>
                </a:solidFill>
                <a:latin typeface="Cambria" panose="02040503050406030204" pitchFamily="18" charset="0"/>
              </a:rPr>
              <a:t>integer is added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 to or </a:t>
            </a:r>
            <a:r>
              <a:rPr lang="en-US" altLang="en-US" sz="2500" u="sng" dirty="0">
                <a:solidFill>
                  <a:srgbClr val="000000"/>
                </a:solidFill>
                <a:latin typeface="Cambria" panose="02040503050406030204" pitchFamily="18" charset="0"/>
              </a:rPr>
              <a:t>subtracted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 from a </a:t>
            </a:r>
            <a:r>
              <a:rPr lang="en-US" altLang="en-US" sz="2500" b="1" u="sng" dirty="0">
                <a:solidFill>
                  <a:srgbClr val="000000"/>
                </a:solidFill>
                <a:latin typeface="Cambria" panose="02040503050406030204" pitchFamily="18" charset="0"/>
              </a:rPr>
              <a:t>pointer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, the pointer </a:t>
            </a:r>
            <a:endParaRPr lang="tr-TR" altLang="en-US" sz="250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lvl="1" algn="just">
              <a:lnSpc>
                <a:spcPct val="90000"/>
              </a:lnSpc>
            </a:pP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is </a:t>
            </a:r>
            <a:r>
              <a:rPr lang="en-US" altLang="en-US" sz="2500" b="1" i="1" u="sng" dirty="0">
                <a:solidFill>
                  <a:srgbClr val="000000"/>
                </a:solidFill>
                <a:latin typeface="Cambria" panose="02040503050406030204" pitchFamily="18" charset="0"/>
              </a:rPr>
              <a:t>not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2500" u="sng" dirty="0">
                <a:solidFill>
                  <a:srgbClr val="000000"/>
                </a:solidFill>
                <a:latin typeface="Cambria" panose="02040503050406030204" pitchFamily="18" charset="0"/>
              </a:rPr>
              <a:t>incremented or decremented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 simply by that integer, </a:t>
            </a:r>
            <a:endParaRPr lang="tr-TR" altLang="en-US" sz="250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lvl="1" algn="just">
              <a:lnSpc>
                <a:spcPct val="90000"/>
              </a:lnSpc>
            </a:pP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but by that </a:t>
            </a:r>
            <a:r>
              <a:rPr lang="en-US" altLang="en-US" sz="2500" u="sng" dirty="0">
                <a:solidFill>
                  <a:srgbClr val="000000"/>
                </a:solidFill>
                <a:latin typeface="Cambria" panose="02040503050406030204" pitchFamily="18" charset="0"/>
              </a:rPr>
              <a:t>integer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2500" b="1" u="sng" dirty="0">
                <a:solidFill>
                  <a:srgbClr val="000000"/>
                </a:solidFill>
                <a:latin typeface="Cambria" panose="02040503050406030204" pitchFamily="18" charset="0"/>
              </a:rPr>
              <a:t>times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 the </a:t>
            </a:r>
            <a:r>
              <a:rPr lang="en-US" altLang="en-US" sz="2500" i="1" u="sng" dirty="0">
                <a:solidFill>
                  <a:srgbClr val="000000"/>
                </a:solidFill>
                <a:latin typeface="Cambria" panose="02040503050406030204" pitchFamily="18" charset="0"/>
              </a:rPr>
              <a:t>size of the object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 to which the </a:t>
            </a:r>
            <a:r>
              <a:rPr lang="en-US" altLang="en-US" sz="2500" u="sng" dirty="0">
                <a:solidFill>
                  <a:srgbClr val="000000"/>
                </a:solidFill>
                <a:latin typeface="Cambria" panose="02040503050406030204" pitchFamily="18" charset="0"/>
              </a:rPr>
              <a:t>pointer refers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 eaLnBrk="1" hangingPunct="1">
              <a:lnSpc>
                <a:spcPct val="90000"/>
              </a:lnSpc>
            </a:pP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The </a:t>
            </a:r>
            <a:r>
              <a:rPr lang="en-US" altLang="en-US" sz="2500" u="sng" dirty="0">
                <a:solidFill>
                  <a:srgbClr val="000000"/>
                </a:solidFill>
                <a:latin typeface="Cambria" panose="02040503050406030204" pitchFamily="18" charset="0"/>
              </a:rPr>
              <a:t>number of bytes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 depends on the </a:t>
            </a:r>
            <a:r>
              <a:rPr lang="en-US" altLang="en-US" sz="2500" u="sng" dirty="0">
                <a:solidFill>
                  <a:srgbClr val="000000"/>
                </a:solidFill>
                <a:latin typeface="Cambria" panose="02040503050406030204" pitchFamily="18" charset="0"/>
              </a:rPr>
              <a:t>object’s data type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 eaLnBrk="1" hangingPunct="1">
              <a:lnSpc>
                <a:spcPct val="90000"/>
              </a:lnSpc>
            </a:pP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For example, the statement</a:t>
            </a:r>
          </a:p>
          <a:p>
            <a:pPr marL="914400" lvl="2" indent="0" algn="ctr" eaLnBrk="1" hangingPunct="1">
              <a:lnSpc>
                <a:spcPct val="90000"/>
              </a:lnSpc>
              <a:buNone/>
            </a:pPr>
            <a:r>
              <a:rPr lang="en-US" altLang="en-US" sz="2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vPtr</a:t>
            </a:r>
            <a:r>
              <a:rPr lang="en-US" altLang="en-US" sz="2500" b="1" dirty="0">
                <a:solidFill>
                  <a:srgbClr val="000000"/>
                </a:solidFill>
                <a:latin typeface="Consolas" panose="020B0609020204030204" pitchFamily="49" charset="0"/>
              </a:rPr>
              <a:t> += </a:t>
            </a:r>
            <a:r>
              <a:rPr lang="en-US" altLang="en-US" sz="2500" b="1" dirty="0">
                <a:solidFill>
                  <a:srgbClr val="128AFF"/>
                </a:solidFill>
                <a:latin typeface="Consolas" panose="020B0609020204030204" pitchFamily="49" charset="0"/>
              </a:rPr>
              <a:t>2</a:t>
            </a:r>
            <a:r>
              <a:rPr lang="en-US" altLang="en-US" sz="25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just" eaLnBrk="1" hangingPunct="1">
              <a:lnSpc>
                <a:spcPct val="90000"/>
              </a:lnSpc>
              <a:buFont typeface="Wingdings 3" panose="05040102010807070707" pitchFamily="18" charset="2"/>
              <a:buNone/>
            </a:pP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	would produce </a:t>
            </a:r>
            <a:r>
              <a:rPr lang="en-US" altLang="en-US" sz="2500" b="1" dirty="0">
                <a:solidFill>
                  <a:srgbClr val="000000"/>
                </a:solidFill>
                <a:latin typeface="Consolas" panose="020B0609020204030204" pitchFamily="49" charset="0"/>
              </a:rPr>
              <a:t>3008</a:t>
            </a:r>
            <a:r>
              <a:rPr lang="en-US" altLang="en-US" sz="2500" dirty="0">
                <a:solidFill>
                  <a:srgbClr val="000000"/>
                </a:solidFill>
                <a:latin typeface="AGaramond Bold" pitchFamily="50" charset="0"/>
              </a:rPr>
              <a:t> (</a:t>
            </a:r>
            <a:r>
              <a:rPr lang="en-US" altLang="en-US" sz="2500" b="1" dirty="0">
                <a:solidFill>
                  <a:srgbClr val="000000"/>
                </a:solidFill>
                <a:latin typeface="Consolas" panose="020B0609020204030204" pitchFamily="49" charset="0"/>
              </a:rPr>
              <a:t>3000</a:t>
            </a:r>
            <a:r>
              <a:rPr lang="en-US" altLang="en-US" sz="2500" b="1" dirty="0">
                <a:solidFill>
                  <a:srgbClr val="000000"/>
                </a:solidFill>
                <a:latin typeface="Cambria" panose="02040503050406030204" pitchFamily="18" charset="0"/>
              </a:rPr>
              <a:t> </a:t>
            </a:r>
            <a:r>
              <a:rPr lang="en-US" altLang="en-US" sz="2500" b="1" dirty="0">
                <a:solidFill>
                  <a:srgbClr val="000000"/>
                </a:solidFill>
                <a:latin typeface="Consolas" panose="020B0609020204030204" pitchFamily="49" charset="0"/>
              </a:rPr>
              <a:t>+</a:t>
            </a:r>
            <a:r>
              <a:rPr lang="en-US" altLang="en-US" sz="2500" b="1" dirty="0">
                <a:solidFill>
                  <a:srgbClr val="000000"/>
                </a:solidFill>
                <a:latin typeface="Cambria" panose="02040503050406030204" pitchFamily="18" charset="0"/>
              </a:rPr>
              <a:t> </a:t>
            </a:r>
            <a:r>
              <a:rPr lang="en-US" altLang="en-US" sz="2500" b="1" dirty="0">
                <a:solidFill>
                  <a:srgbClr val="000000"/>
                </a:solidFill>
                <a:latin typeface="Consolas" panose="020B0609020204030204" pitchFamily="49" charset="0"/>
              </a:rPr>
              <a:t>2</a:t>
            </a:r>
            <a:r>
              <a:rPr lang="en-US" altLang="en-US" sz="2500" b="1" dirty="0">
                <a:solidFill>
                  <a:srgbClr val="000000"/>
                </a:solidFill>
                <a:latin typeface="Cambria" panose="02040503050406030204" pitchFamily="18" charset="0"/>
              </a:rPr>
              <a:t> </a:t>
            </a:r>
            <a:r>
              <a:rPr lang="en-US" altLang="en-US" sz="2500" b="1" dirty="0">
                <a:solidFill>
                  <a:srgbClr val="000000"/>
                </a:solidFill>
                <a:latin typeface="Consolas" panose="020B0609020204030204" pitchFamily="49" charset="0"/>
              </a:rPr>
              <a:t>*</a:t>
            </a:r>
            <a:r>
              <a:rPr lang="en-US" altLang="en-US" sz="2500" b="1" dirty="0">
                <a:solidFill>
                  <a:srgbClr val="000000"/>
                </a:solidFill>
                <a:latin typeface="Cambria" panose="02040503050406030204" pitchFamily="18" charset="0"/>
              </a:rPr>
              <a:t> </a:t>
            </a:r>
            <a:r>
              <a:rPr lang="en-US" altLang="en-US" sz="2500" b="1" dirty="0">
                <a:solidFill>
                  <a:srgbClr val="000000"/>
                </a:solidFill>
                <a:latin typeface="Consolas" panose="020B0609020204030204" pitchFamily="49" charset="0"/>
              </a:rPr>
              <a:t>4</a:t>
            </a:r>
            <a:r>
              <a:rPr lang="en-US" altLang="en-US" sz="2500" dirty="0">
                <a:solidFill>
                  <a:srgbClr val="000000"/>
                </a:solidFill>
                <a:latin typeface="AGaramond Bold" pitchFamily="50" charset="0"/>
              </a:rPr>
              <a:t>),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 assuming an </a:t>
            </a:r>
            <a:r>
              <a:rPr lang="en-US" altLang="en-US" sz="2500" u="sng" dirty="0">
                <a:solidFill>
                  <a:srgbClr val="000000"/>
                </a:solidFill>
                <a:latin typeface="Cambria" panose="02040503050406030204" pitchFamily="18" charset="0"/>
              </a:rPr>
              <a:t>integer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 is stored in </a:t>
            </a:r>
            <a:r>
              <a:rPr lang="en-US" altLang="en-US" sz="2500" u="sng" dirty="0">
                <a:solidFill>
                  <a:srgbClr val="000000"/>
                </a:solidFill>
                <a:latin typeface="Cambria" panose="02040503050406030204" pitchFamily="18" charset="0"/>
              </a:rPr>
              <a:t>4 bytes of memory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</p:txBody>
      </p:sp>
      <p:pic>
        <p:nvPicPr>
          <p:cNvPr id="5" name="Picture 1" descr="chtp8_07_Page_50">
            <a:extLst>
              <a:ext uri="{FF2B5EF4-FFF2-40B4-BE49-F238E27FC236}">
                <a16:creationId xmlns:a16="http://schemas.microsoft.com/office/drawing/2014/main" xmlns="" id="{D9B2E8B8-0594-4198-B36F-9EEA4743332B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24" t="5555" r="6207" b="82222"/>
          <a:stretch/>
        </p:blipFill>
        <p:spPr>
          <a:xfrm>
            <a:off x="838200" y="5826711"/>
            <a:ext cx="7772401" cy="838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6277317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40391"/>
            <a:ext cx="8229600" cy="457199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Calibri" panose="020F0502020204030204" pitchFamily="34" charset="0"/>
              </a:rPr>
              <a:t>7.8  </a:t>
            </a:r>
            <a:r>
              <a:rPr lang="en-US" dirty="0">
                <a:solidFill>
                  <a:srgbClr val="3380E6"/>
                </a:solidFill>
                <a:latin typeface="Calibri" panose="020F0502020204030204" pitchFamily="34" charset="0"/>
              </a:rPr>
              <a:t>Pointer Expressions and Pointer Arithmetic (Cont.)</a:t>
            </a:r>
          </a:p>
        </p:txBody>
      </p:sp>
      <p:sp>
        <p:nvSpPr>
          <p:cNvPr id="116739" name="Text Placeholder 2"/>
          <p:cNvSpPr>
            <a:spLocks noGrp="1"/>
          </p:cNvSpPr>
          <p:nvPr>
            <p:ph type="body" idx="1"/>
          </p:nvPr>
        </p:nvSpPr>
        <p:spPr>
          <a:xfrm>
            <a:off x="99871" y="597591"/>
            <a:ext cx="8915400" cy="3974410"/>
          </a:xfrm>
        </p:spPr>
        <p:txBody>
          <a:bodyPr>
            <a:normAutofit/>
          </a:bodyPr>
          <a:lstStyle/>
          <a:p>
            <a:pPr algn="just" eaLnBrk="1" hangingPunct="1"/>
            <a:r>
              <a:rPr lang="en-US" altLang="en-US" sz="2400" dirty="0">
                <a:solidFill>
                  <a:srgbClr val="000000"/>
                </a:solidFill>
                <a:latin typeface="Cambria" panose="02040503050406030204" pitchFamily="18" charset="0"/>
              </a:rPr>
              <a:t>In the array </a:t>
            </a:r>
            <a:r>
              <a:rPr lang="en-US" altLang="en-US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v</a:t>
            </a:r>
            <a:r>
              <a:rPr lang="en-US" altLang="en-US" sz="2400" dirty="0">
                <a:solidFill>
                  <a:srgbClr val="000000"/>
                </a:solidFill>
                <a:latin typeface="Cambria" panose="02040503050406030204" pitchFamily="18" charset="0"/>
              </a:rPr>
              <a:t>, </a:t>
            </a:r>
            <a:r>
              <a:rPr lang="en-US" altLang="en-US" sz="2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vPtr</a:t>
            </a:r>
            <a:r>
              <a:rPr lang="en-US" altLang="en-US" sz="2400" dirty="0">
                <a:solidFill>
                  <a:srgbClr val="000000"/>
                </a:solidFill>
                <a:latin typeface="Cambria" panose="02040503050406030204" pitchFamily="18" charset="0"/>
              </a:rPr>
              <a:t> would </a:t>
            </a:r>
            <a:r>
              <a:rPr lang="en-US" altLang="en-US" sz="2400" u="sng" dirty="0">
                <a:solidFill>
                  <a:srgbClr val="000000"/>
                </a:solidFill>
                <a:latin typeface="Cambria" panose="02040503050406030204" pitchFamily="18" charset="0"/>
              </a:rPr>
              <a:t>now point</a:t>
            </a:r>
            <a:r>
              <a:rPr lang="en-US" altLang="en-US" sz="2400" dirty="0">
                <a:solidFill>
                  <a:srgbClr val="000000"/>
                </a:solidFill>
                <a:latin typeface="Cambria" panose="02040503050406030204" pitchFamily="18" charset="0"/>
              </a:rPr>
              <a:t> to </a:t>
            </a:r>
            <a:r>
              <a:rPr lang="en-US" altLang="en-US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v[2]</a:t>
            </a:r>
            <a:r>
              <a:rPr lang="en-US" altLang="en-US" sz="2400" dirty="0">
                <a:solidFill>
                  <a:srgbClr val="000000"/>
                </a:solidFill>
                <a:latin typeface="Cambria" panose="02040503050406030204" pitchFamily="18" charset="0"/>
              </a:rPr>
              <a:t> (Fig. 7.19). </a:t>
            </a:r>
          </a:p>
          <a:p>
            <a:pPr algn="just" eaLnBrk="1" hangingPunct="1"/>
            <a:r>
              <a:rPr lang="en-US" altLang="en-US" sz="2400" u="sng" dirty="0">
                <a:solidFill>
                  <a:srgbClr val="000000"/>
                </a:solidFill>
                <a:latin typeface="Cambria" panose="02040503050406030204" pitchFamily="18" charset="0"/>
              </a:rPr>
              <a:t>If an integer</a:t>
            </a:r>
            <a:r>
              <a:rPr lang="en-US" altLang="en-US" sz="2400" dirty="0">
                <a:solidFill>
                  <a:srgbClr val="000000"/>
                </a:solidFill>
                <a:latin typeface="Cambria" panose="02040503050406030204" pitchFamily="18" charset="0"/>
              </a:rPr>
              <a:t> is stored in </a:t>
            </a:r>
            <a:r>
              <a:rPr lang="en-US" altLang="en-US" sz="2400" u="sng" dirty="0">
                <a:solidFill>
                  <a:srgbClr val="000000"/>
                </a:solidFill>
                <a:latin typeface="Cambria" panose="02040503050406030204" pitchFamily="18" charset="0"/>
              </a:rPr>
              <a:t>2 bytes of memory</a:t>
            </a:r>
            <a:r>
              <a:rPr lang="en-US" altLang="en-US" sz="2400" dirty="0">
                <a:solidFill>
                  <a:srgbClr val="000000"/>
                </a:solidFill>
                <a:latin typeface="Cambria" panose="02040503050406030204" pitchFamily="18" charset="0"/>
              </a:rPr>
              <a:t>, then the preceding calculation </a:t>
            </a:r>
            <a:r>
              <a:rPr lang="en-US" altLang="en-US" sz="2400" u="sng" dirty="0">
                <a:solidFill>
                  <a:srgbClr val="000000"/>
                </a:solidFill>
                <a:latin typeface="Cambria" panose="02040503050406030204" pitchFamily="18" charset="0"/>
              </a:rPr>
              <a:t>would result</a:t>
            </a:r>
            <a:r>
              <a:rPr lang="en-US" altLang="en-US" sz="2400" dirty="0">
                <a:solidFill>
                  <a:srgbClr val="000000"/>
                </a:solidFill>
                <a:latin typeface="Cambria" panose="02040503050406030204" pitchFamily="18" charset="0"/>
              </a:rPr>
              <a:t> in memory location </a:t>
            </a:r>
            <a:r>
              <a:rPr lang="en-US" altLang="en-US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3004</a:t>
            </a:r>
            <a:r>
              <a:rPr lang="en-US" altLang="en-US" sz="2400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2400" dirty="0">
                <a:solidFill>
                  <a:srgbClr val="000000"/>
                </a:solidFill>
                <a:latin typeface="AGaramond Bold" pitchFamily="50" charset="0"/>
              </a:rPr>
              <a:t>(</a:t>
            </a:r>
            <a:r>
              <a:rPr lang="en-US" altLang="en-US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3000</a:t>
            </a:r>
            <a:r>
              <a:rPr lang="en-US" altLang="en-US" sz="2400" b="1" dirty="0">
                <a:solidFill>
                  <a:srgbClr val="000000"/>
                </a:solidFill>
                <a:latin typeface="Cambria" panose="02040503050406030204" pitchFamily="18" charset="0"/>
              </a:rPr>
              <a:t> </a:t>
            </a:r>
            <a:r>
              <a:rPr lang="en-US" altLang="en-US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+ 2</a:t>
            </a:r>
            <a:r>
              <a:rPr lang="en-US" altLang="en-US" sz="2400" b="1" dirty="0">
                <a:solidFill>
                  <a:srgbClr val="000000"/>
                </a:solidFill>
                <a:latin typeface="Cambria" panose="02040503050406030204" pitchFamily="18" charset="0"/>
              </a:rPr>
              <a:t> </a:t>
            </a:r>
            <a:r>
              <a:rPr lang="en-US" altLang="en-US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*</a:t>
            </a:r>
            <a:r>
              <a:rPr lang="en-US" altLang="en-US" sz="2400" b="1" dirty="0">
                <a:solidFill>
                  <a:srgbClr val="000000"/>
                </a:solidFill>
                <a:latin typeface="Cambria" panose="02040503050406030204" pitchFamily="18" charset="0"/>
              </a:rPr>
              <a:t> </a:t>
            </a:r>
            <a:r>
              <a:rPr lang="en-US" altLang="en-US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2</a:t>
            </a:r>
            <a:r>
              <a:rPr lang="en-US" altLang="en-US" sz="2400" dirty="0">
                <a:solidFill>
                  <a:srgbClr val="000000"/>
                </a:solidFill>
                <a:latin typeface="AGaramond Bold" pitchFamily="50" charset="0"/>
              </a:rPr>
              <a:t>)</a:t>
            </a:r>
            <a:r>
              <a:rPr lang="en-US" altLang="en-US" sz="2400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 eaLnBrk="1" hangingPunct="1"/>
            <a:r>
              <a:rPr lang="en-US" altLang="en-US" sz="2400" dirty="0">
                <a:solidFill>
                  <a:srgbClr val="000000"/>
                </a:solidFill>
                <a:latin typeface="Cambria" panose="02040503050406030204" pitchFamily="18" charset="0"/>
              </a:rPr>
              <a:t>If the </a:t>
            </a:r>
            <a:r>
              <a:rPr lang="en-US" altLang="en-US" sz="2400" u="sng" dirty="0">
                <a:solidFill>
                  <a:srgbClr val="000000"/>
                </a:solidFill>
                <a:latin typeface="Cambria" panose="02040503050406030204" pitchFamily="18" charset="0"/>
              </a:rPr>
              <a:t>array</a:t>
            </a:r>
            <a:r>
              <a:rPr lang="en-US" altLang="en-US" sz="2400" dirty="0">
                <a:solidFill>
                  <a:srgbClr val="000000"/>
                </a:solidFill>
                <a:latin typeface="Cambria" panose="02040503050406030204" pitchFamily="18" charset="0"/>
              </a:rPr>
              <a:t> were of a </a:t>
            </a:r>
            <a:r>
              <a:rPr lang="en-US" altLang="en-US" sz="2400" u="sng" dirty="0">
                <a:solidFill>
                  <a:srgbClr val="000000"/>
                </a:solidFill>
                <a:latin typeface="Cambria" panose="02040503050406030204" pitchFamily="18" charset="0"/>
              </a:rPr>
              <a:t>different data type</a:t>
            </a:r>
            <a:r>
              <a:rPr lang="en-US" altLang="en-US" sz="2400" dirty="0">
                <a:solidFill>
                  <a:srgbClr val="000000"/>
                </a:solidFill>
                <a:latin typeface="Cambria" panose="02040503050406030204" pitchFamily="18" charset="0"/>
              </a:rPr>
              <a:t>, the preceding statement </a:t>
            </a:r>
            <a:r>
              <a:rPr lang="en-US" altLang="en-US" sz="2400" u="sng" dirty="0">
                <a:solidFill>
                  <a:srgbClr val="000000"/>
                </a:solidFill>
                <a:latin typeface="Cambria" panose="02040503050406030204" pitchFamily="18" charset="0"/>
              </a:rPr>
              <a:t>would increment the pointer</a:t>
            </a:r>
            <a:r>
              <a:rPr lang="en-US" altLang="en-US" sz="2400" dirty="0">
                <a:solidFill>
                  <a:srgbClr val="000000"/>
                </a:solidFill>
                <a:latin typeface="Cambria" panose="02040503050406030204" pitchFamily="18" charset="0"/>
              </a:rPr>
              <a:t> by </a:t>
            </a:r>
            <a:r>
              <a:rPr lang="en-US" altLang="en-US" sz="2400" u="sng" dirty="0">
                <a:solidFill>
                  <a:srgbClr val="000000"/>
                </a:solidFill>
                <a:latin typeface="Cambria" panose="02040503050406030204" pitchFamily="18" charset="0"/>
              </a:rPr>
              <a:t>twice the number of bytes</a:t>
            </a:r>
            <a:r>
              <a:rPr lang="en-US" altLang="en-US" sz="2400" dirty="0">
                <a:solidFill>
                  <a:srgbClr val="000000"/>
                </a:solidFill>
                <a:latin typeface="Cambria" panose="02040503050406030204" pitchFamily="18" charset="0"/>
              </a:rPr>
              <a:t> that it takes to </a:t>
            </a:r>
            <a:r>
              <a:rPr lang="en-US" altLang="en-US" sz="2400" u="sng" dirty="0">
                <a:solidFill>
                  <a:srgbClr val="000000"/>
                </a:solidFill>
                <a:latin typeface="Cambria" panose="02040503050406030204" pitchFamily="18" charset="0"/>
              </a:rPr>
              <a:t>store an object</a:t>
            </a:r>
            <a:r>
              <a:rPr lang="en-US" altLang="en-US" sz="2400" dirty="0">
                <a:solidFill>
                  <a:srgbClr val="000000"/>
                </a:solidFill>
                <a:latin typeface="Cambria" panose="02040503050406030204" pitchFamily="18" charset="0"/>
              </a:rPr>
              <a:t> of that </a:t>
            </a:r>
            <a:r>
              <a:rPr lang="en-US" altLang="en-US" sz="2400" u="sng" dirty="0">
                <a:solidFill>
                  <a:srgbClr val="000000"/>
                </a:solidFill>
                <a:latin typeface="Cambria" panose="02040503050406030204" pitchFamily="18" charset="0"/>
              </a:rPr>
              <a:t>data type</a:t>
            </a:r>
            <a:r>
              <a:rPr lang="en-US" altLang="en-US" sz="2400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 eaLnBrk="1" hangingPunct="1"/>
            <a:r>
              <a:rPr lang="en-US" altLang="en-US" sz="2400" dirty="0">
                <a:solidFill>
                  <a:srgbClr val="000000"/>
                </a:solidFill>
                <a:latin typeface="Cambria" panose="02040503050406030204" pitchFamily="18" charset="0"/>
              </a:rPr>
              <a:t>When performing </a:t>
            </a:r>
            <a:r>
              <a:rPr lang="en-US" altLang="en-US" sz="2400" u="sng" dirty="0">
                <a:solidFill>
                  <a:srgbClr val="000000"/>
                </a:solidFill>
                <a:latin typeface="Cambria" panose="02040503050406030204" pitchFamily="18" charset="0"/>
              </a:rPr>
              <a:t>pointer arithmetic on a character array</a:t>
            </a:r>
            <a:r>
              <a:rPr lang="en-US" altLang="en-US" sz="2400" dirty="0">
                <a:solidFill>
                  <a:srgbClr val="000000"/>
                </a:solidFill>
                <a:latin typeface="Cambria" panose="02040503050406030204" pitchFamily="18" charset="0"/>
              </a:rPr>
              <a:t>, the results will be </a:t>
            </a:r>
            <a:r>
              <a:rPr lang="en-US" altLang="en-US" sz="2400" u="sng" dirty="0">
                <a:solidFill>
                  <a:srgbClr val="000000"/>
                </a:solidFill>
                <a:latin typeface="Cambria" panose="02040503050406030204" pitchFamily="18" charset="0"/>
              </a:rPr>
              <a:t>consistent with regular arithmetic</a:t>
            </a:r>
            <a:r>
              <a:rPr lang="en-US" altLang="en-US" sz="2400" dirty="0">
                <a:solidFill>
                  <a:srgbClr val="000000"/>
                </a:solidFill>
                <a:latin typeface="Cambria" panose="02040503050406030204" pitchFamily="18" charset="0"/>
              </a:rPr>
              <a:t>, because </a:t>
            </a:r>
            <a:r>
              <a:rPr lang="en-US" altLang="en-US" sz="2400" u="sng" dirty="0">
                <a:solidFill>
                  <a:srgbClr val="000000"/>
                </a:solidFill>
                <a:latin typeface="Cambria" panose="02040503050406030204" pitchFamily="18" charset="0"/>
              </a:rPr>
              <a:t>each character</a:t>
            </a:r>
            <a:r>
              <a:rPr lang="en-US" altLang="en-US" sz="2400" dirty="0">
                <a:solidFill>
                  <a:srgbClr val="000000"/>
                </a:solidFill>
                <a:latin typeface="Cambria" panose="02040503050406030204" pitchFamily="18" charset="0"/>
              </a:rPr>
              <a:t> is </a:t>
            </a:r>
            <a:r>
              <a:rPr lang="en-US" altLang="en-US" sz="2400" b="1" u="sng" dirty="0">
                <a:solidFill>
                  <a:srgbClr val="000000"/>
                </a:solidFill>
                <a:latin typeface="Cambria" panose="02040503050406030204" pitchFamily="18" charset="0"/>
              </a:rPr>
              <a:t>1 byte long</a:t>
            </a:r>
            <a:r>
              <a:rPr lang="en-US" altLang="en-US" sz="2400" dirty="0">
                <a:solidFill>
                  <a:srgbClr val="000000"/>
                </a:solidFill>
                <a:latin typeface="Cambria" panose="02040503050406030204" pitchFamily="18" charset="0"/>
              </a:rPr>
              <a:t>.</a:t>
            </a:r>
          </a:p>
        </p:txBody>
      </p:sp>
      <p:pic>
        <p:nvPicPr>
          <p:cNvPr id="5" name="Picture 1" descr="chtp8_07_Page_51">
            <a:extLst>
              <a:ext uri="{FF2B5EF4-FFF2-40B4-BE49-F238E27FC236}">
                <a16:creationId xmlns:a16="http://schemas.microsoft.com/office/drawing/2014/main" xmlns="" id="{B9D4410D-0274-4942-8FA5-BCA1A2C9D19F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0" t="5555" r="16508" b="53333"/>
          <a:stretch/>
        </p:blipFill>
        <p:spPr>
          <a:xfrm>
            <a:off x="1752600" y="4616391"/>
            <a:ext cx="5487570" cy="216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0426795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68275"/>
            <a:ext cx="8229600" cy="563562"/>
          </a:xfrm>
        </p:spPr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Calibri" panose="020F0502020204030204" pitchFamily="34" charset="0"/>
              </a:rPr>
              <a:t>7.8  </a:t>
            </a:r>
            <a:r>
              <a:rPr lang="en-US" dirty="0">
                <a:solidFill>
                  <a:srgbClr val="3380E6"/>
                </a:solidFill>
                <a:latin typeface="Calibri" panose="020F0502020204030204" pitchFamily="34" charset="0"/>
              </a:rPr>
              <a:t>Pointer Expressions and Pointer Arithmetic (Cont.)</a:t>
            </a:r>
          </a:p>
        </p:txBody>
      </p:sp>
      <p:sp>
        <p:nvSpPr>
          <p:cNvPr id="118787" name="Text Placeholder 2"/>
          <p:cNvSpPr>
            <a:spLocks noGrp="1"/>
          </p:cNvSpPr>
          <p:nvPr>
            <p:ph type="body" idx="1"/>
          </p:nvPr>
        </p:nvSpPr>
        <p:spPr>
          <a:xfrm>
            <a:off x="152400" y="838199"/>
            <a:ext cx="8839200" cy="5851525"/>
          </a:xfrm>
        </p:spPr>
        <p:txBody>
          <a:bodyPr>
            <a:normAutofit fontScale="92500" lnSpcReduction="20000"/>
          </a:bodyPr>
          <a:lstStyle/>
          <a:p>
            <a:pPr algn="just" eaLnBrk="1" hangingPunct="1">
              <a:lnSpc>
                <a:spcPct val="90000"/>
              </a:lnSpc>
            </a:pPr>
            <a:r>
              <a:rPr lang="en-US" altLang="en-US" sz="2700" dirty="0">
                <a:solidFill>
                  <a:srgbClr val="000000"/>
                </a:solidFill>
                <a:latin typeface="Cambria" panose="02040503050406030204" pitchFamily="18" charset="0"/>
              </a:rPr>
              <a:t>If </a:t>
            </a:r>
            <a:r>
              <a:rPr lang="en-US" altLang="en-US" sz="2700" u="sng" dirty="0" err="1">
                <a:solidFill>
                  <a:srgbClr val="000000"/>
                </a:solidFill>
                <a:latin typeface="Consolas" panose="020B0609020204030204" pitchFamily="49" charset="0"/>
              </a:rPr>
              <a:t>vPtr</a:t>
            </a:r>
            <a:r>
              <a:rPr lang="en-US" altLang="en-US" sz="2700" dirty="0">
                <a:solidFill>
                  <a:srgbClr val="000000"/>
                </a:solidFill>
                <a:latin typeface="Cambria" panose="02040503050406030204" pitchFamily="18" charset="0"/>
              </a:rPr>
              <a:t> had been </a:t>
            </a:r>
            <a:r>
              <a:rPr lang="en-US" altLang="en-US" sz="2700" u="sng" dirty="0">
                <a:solidFill>
                  <a:srgbClr val="000000"/>
                </a:solidFill>
                <a:latin typeface="Cambria" panose="02040503050406030204" pitchFamily="18" charset="0"/>
              </a:rPr>
              <a:t>incremented</a:t>
            </a:r>
            <a:r>
              <a:rPr lang="en-US" altLang="en-US" sz="2700" dirty="0">
                <a:solidFill>
                  <a:srgbClr val="000000"/>
                </a:solidFill>
                <a:latin typeface="Cambria" panose="02040503050406030204" pitchFamily="18" charset="0"/>
              </a:rPr>
              <a:t> to </a:t>
            </a:r>
            <a:r>
              <a:rPr lang="en-US" altLang="en-US" sz="2700" b="1" dirty="0">
                <a:solidFill>
                  <a:srgbClr val="000000"/>
                </a:solidFill>
                <a:latin typeface="Consolas" panose="020B0609020204030204" pitchFamily="49" charset="0"/>
              </a:rPr>
              <a:t>3016</a:t>
            </a:r>
            <a:r>
              <a:rPr lang="en-US" altLang="en-US" sz="2700" dirty="0">
                <a:solidFill>
                  <a:srgbClr val="000000"/>
                </a:solidFill>
                <a:latin typeface="Cambria" panose="02040503050406030204" pitchFamily="18" charset="0"/>
              </a:rPr>
              <a:t>, which points to </a:t>
            </a:r>
            <a:r>
              <a:rPr lang="en-US" altLang="en-US" sz="2700" b="1" dirty="0">
                <a:solidFill>
                  <a:srgbClr val="000000"/>
                </a:solidFill>
                <a:latin typeface="Consolas" panose="020B0609020204030204" pitchFamily="49" charset="0"/>
              </a:rPr>
              <a:t>v[4]</a:t>
            </a:r>
            <a:r>
              <a:rPr lang="en-US" altLang="en-US" sz="2700" dirty="0">
                <a:solidFill>
                  <a:srgbClr val="000000"/>
                </a:solidFill>
                <a:latin typeface="Cambria" panose="02040503050406030204" pitchFamily="18" charset="0"/>
              </a:rPr>
              <a:t>, the statement</a:t>
            </a:r>
          </a:p>
          <a:p>
            <a:pPr marL="914400" lvl="2" indent="0" algn="ctr" eaLnBrk="1" hangingPunct="1">
              <a:lnSpc>
                <a:spcPct val="90000"/>
              </a:lnSpc>
              <a:buNone/>
            </a:pPr>
            <a:r>
              <a:rPr lang="en-US" altLang="en-US" sz="27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vPtr</a:t>
            </a:r>
            <a:r>
              <a:rPr lang="en-US" altLang="en-US" sz="2700" b="1" dirty="0">
                <a:solidFill>
                  <a:srgbClr val="000000"/>
                </a:solidFill>
                <a:latin typeface="Consolas" panose="020B0609020204030204" pitchFamily="49" charset="0"/>
              </a:rPr>
              <a:t> -= </a:t>
            </a:r>
            <a:r>
              <a:rPr lang="en-US" altLang="en-US" sz="2700" b="1" dirty="0">
                <a:solidFill>
                  <a:srgbClr val="128AFF"/>
                </a:solidFill>
                <a:latin typeface="Consolas" panose="020B0609020204030204" pitchFamily="49" charset="0"/>
              </a:rPr>
              <a:t>4</a:t>
            </a:r>
            <a:r>
              <a:rPr lang="en-US" altLang="en-US" sz="27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just" eaLnBrk="1" hangingPunct="1">
              <a:lnSpc>
                <a:spcPct val="90000"/>
              </a:lnSpc>
              <a:buFont typeface="Wingdings 3" panose="05040102010807070707" pitchFamily="18" charset="2"/>
              <a:buNone/>
            </a:pPr>
            <a:r>
              <a:rPr lang="en-US" altLang="en-US" sz="2700" dirty="0">
                <a:solidFill>
                  <a:srgbClr val="000000"/>
                </a:solidFill>
                <a:latin typeface="Cambria" panose="02040503050406030204" pitchFamily="18" charset="0"/>
              </a:rPr>
              <a:t>	would set </a:t>
            </a:r>
            <a:r>
              <a:rPr lang="en-US" altLang="en-US" sz="27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vPtr</a:t>
            </a:r>
            <a:r>
              <a:rPr lang="en-US" altLang="en-US" sz="2700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2700" u="sng" dirty="0">
                <a:solidFill>
                  <a:srgbClr val="000000"/>
                </a:solidFill>
                <a:latin typeface="Cambria" panose="02040503050406030204" pitchFamily="18" charset="0"/>
              </a:rPr>
              <a:t>back to </a:t>
            </a:r>
            <a:r>
              <a:rPr lang="en-US" altLang="en-US" sz="2700" b="1" u="sng" dirty="0">
                <a:solidFill>
                  <a:srgbClr val="000000"/>
                </a:solidFill>
                <a:latin typeface="Consolas" panose="020B0609020204030204" pitchFamily="49" charset="0"/>
              </a:rPr>
              <a:t>3000</a:t>
            </a:r>
            <a:r>
              <a:rPr lang="en-US" altLang="en-US" sz="2700" dirty="0">
                <a:solidFill>
                  <a:srgbClr val="000000"/>
                </a:solidFill>
                <a:latin typeface="Cambria" panose="02040503050406030204" pitchFamily="18" charset="0"/>
              </a:rPr>
              <a:t>—the </a:t>
            </a:r>
            <a:r>
              <a:rPr lang="en-US" altLang="en-US" sz="2700" u="sng" dirty="0">
                <a:solidFill>
                  <a:srgbClr val="000000"/>
                </a:solidFill>
                <a:latin typeface="Cambria" panose="02040503050406030204" pitchFamily="18" charset="0"/>
              </a:rPr>
              <a:t>beginning of the array</a:t>
            </a:r>
            <a:r>
              <a:rPr lang="en-US" altLang="en-US" sz="2700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 eaLnBrk="1" hangingPunct="1">
              <a:lnSpc>
                <a:spcPct val="90000"/>
              </a:lnSpc>
            </a:pPr>
            <a:r>
              <a:rPr lang="en-US" altLang="en-US" sz="2700" dirty="0">
                <a:solidFill>
                  <a:srgbClr val="000000"/>
                </a:solidFill>
                <a:latin typeface="Cambria" panose="02040503050406030204" pitchFamily="18" charset="0"/>
              </a:rPr>
              <a:t>If a pointer is being </a:t>
            </a:r>
            <a:r>
              <a:rPr lang="en-US" altLang="en-US" sz="2700" u="sng" dirty="0">
                <a:solidFill>
                  <a:srgbClr val="000000"/>
                </a:solidFill>
                <a:latin typeface="Cambria" panose="02040503050406030204" pitchFamily="18" charset="0"/>
              </a:rPr>
              <a:t>incremented</a:t>
            </a:r>
            <a:r>
              <a:rPr lang="en-US" altLang="en-US" sz="2700" dirty="0">
                <a:solidFill>
                  <a:srgbClr val="000000"/>
                </a:solidFill>
                <a:latin typeface="Cambria" panose="02040503050406030204" pitchFamily="18" charset="0"/>
              </a:rPr>
              <a:t> or </a:t>
            </a:r>
            <a:r>
              <a:rPr lang="en-US" altLang="en-US" sz="2700" u="sng" dirty="0">
                <a:solidFill>
                  <a:srgbClr val="000000"/>
                </a:solidFill>
                <a:latin typeface="Cambria" panose="02040503050406030204" pitchFamily="18" charset="0"/>
              </a:rPr>
              <a:t>decremented</a:t>
            </a:r>
            <a:r>
              <a:rPr lang="en-US" altLang="en-US" sz="2700" dirty="0">
                <a:solidFill>
                  <a:srgbClr val="000000"/>
                </a:solidFill>
                <a:latin typeface="Cambria" panose="02040503050406030204" pitchFamily="18" charset="0"/>
              </a:rPr>
              <a:t> by </a:t>
            </a:r>
            <a:r>
              <a:rPr lang="en-US" altLang="en-US" sz="2700" b="1" u="sng" dirty="0">
                <a:solidFill>
                  <a:srgbClr val="000000"/>
                </a:solidFill>
                <a:latin typeface="Cambria" panose="02040503050406030204" pitchFamily="18" charset="0"/>
              </a:rPr>
              <a:t>one</a:t>
            </a:r>
            <a:r>
              <a:rPr lang="en-US" altLang="en-US" sz="2700" dirty="0">
                <a:solidFill>
                  <a:srgbClr val="000000"/>
                </a:solidFill>
                <a:latin typeface="Cambria" panose="02040503050406030204" pitchFamily="18" charset="0"/>
              </a:rPr>
              <a:t>, the increment (</a:t>
            </a:r>
            <a:r>
              <a:rPr lang="en-US" altLang="en-US" sz="2700" b="1" dirty="0">
                <a:solidFill>
                  <a:srgbClr val="000000"/>
                </a:solidFill>
                <a:latin typeface="Consolas" panose="020B0609020204030204" pitchFamily="49" charset="0"/>
              </a:rPr>
              <a:t>++</a:t>
            </a:r>
            <a:r>
              <a:rPr lang="en-US" altLang="en-US" sz="2700" dirty="0">
                <a:solidFill>
                  <a:srgbClr val="000000"/>
                </a:solidFill>
                <a:latin typeface="Cambria" panose="02040503050406030204" pitchFamily="18" charset="0"/>
              </a:rPr>
              <a:t>) and decrement (</a:t>
            </a:r>
            <a:r>
              <a:rPr lang="en-US" altLang="en-US" sz="2700" b="1" dirty="0">
                <a:solidFill>
                  <a:srgbClr val="000000"/>
                </a:solidFill>
                <a:latin typeface="Consolas" panose="020B0609020204030204" pitchFamily="49" charset="0"/>
              </a:rPr>
              <a:t>--</a:t>
            </a:r>
            <a:r>
              <a:rPr lang="en-US" altLang="en-US" sz="2700" dirty="0">
                <a:solidFill>
                  <a:srgbClr val="000000"/>
                </a:solidFill>
                <a:latin typeface="Cambria" panose="02040503050406030204" pitchFamily="18" charset="0"/>
              </a:rPr>
              <a:t>) </a:t>
            </a:r>
            <a:r>
              <a:rPr lang="en-US" altLang="en-US" sz="2700" u="sng" dirty="0">
                <a:solidFill>
                  <a:srgbClr val="000000"/>
                </a:solidFill>
                <a:latin typeface="Cambria" panose="02040503050406030204" pitchFamily="18" charset="0"/>
              </a:rPr>
              <a:t>operators can be used</a:t>
            </a:r>
            <a:r>
              <a:rPr lang="en-US" altLang="en-US" sz="2700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 eaLnBrk="1" hangingPunct="1">
              <a:lnSpc>
                <a:spcPct val="90000"/>
              </a:lnSpc>
            </a:pPr>
            <a:r>
              <a:rPr lang="en-US" altLang="en-US" sz="2700" dirty="0">
                <a:solidFill>
                  <a:srgbClr val="000000"/>
                </a:solidFill>
                <a:latin typeface="Cambria" panose="02040503050406030204" pitchFamily="18" charset="0"/>
              </a:rPr>
              <a:t>Either of the statements</a:t>
            </a:r>
          </a:p>
          <a:p>
            <a:pPr marL="914400" lvl="2" indent="0" algn="ctr" eaLnBrk="1" hangingPunct="1">
              <a:lnSpc>
                <a:spcPct val="90000"/>
              </a:lnSpc>
              <a:buNone/>
            </a:pPr>
            <a:r>
              <a:rPr lang="en-US" altLang="en-US" sz="2700" b="1" dirty="0">
                <a:solidFill>
                  <a:srgbClr val="000000"/>
                </a:solidFill>
                <a:latin typeface="Consolas" panose="020B0609020204030204" pitchFamily="49" charset="0"/>
              </a:rPr>
              <a:t>++</a:t>
            </a:r>
            <a:r>
              <a:rPr lang="en-US" altLang="en-US" sz="27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vPtr</a:t>
            </a:r>
            <a:r>
              <a:rPr lang="en-US" altLang="en-US" sz="27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br>
              <a:rPr lang="en-US" altLang="en-US" sz="2700" b="1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27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vPtr</a:t>
            </a:r>
            <a:r>
              <a:rPr lang="en-US" altLang="en-US" sz="2700" b="1" dirty="0">
                <a:solidFill>
                  <a:srgbClr val="000000"/>
                </a:solidFill>
                <a:latin typeface="Consolas" panose="020B0609020204030204" pitchFamily="49" charset="0"/>
              </a:rPr>
              <a:t>++;</a:t>
            </a:r>
          </a:p>
          <a:p>
            <a:pPr algn="just" eaLnBrk="1" hangingPunct="1">
              <a:lnSpc>
                <a:spcPct val="90000"/>
              </a:lnSpc>
              <a:buFont typeface="Wingdings 3" panose="05040102010807070707" pitchFamily="18" charset="2"/>
              <a:buNone/>
            </a:pPr>
            <a:r>
              <a:rPr lang="en-US" altLang="en-US" sz="2700" dirty="0">
                <a:solidFill>
                  <a:srgbClr val="000000"/>
                </a:solidFill>
                <a:latin typeface="Cambria" panose="02040503050406030204" pitchFamily="18" charset="0"/>
              </a:rPr>
              <a:t>	</a:t>
            </a:r>
            <a:r>
              <a:rPr lang="en-US" altLang="en-US" sz="2700" u="sng" dirty="0">
                <a:solidFill>
                  <a:srgbClr val="000000"/>
                </a:solidFill>
                <a:latin typeface="Cambria" panose="02040503050406030204" pitchFamily="18" charset="0"/>
              </a:rPr>
              <a:t>increments</a:t>
            </a:r>
            <a:r>
              <a:rPr lang="en-US" altLang="en-US" sz="2700" dirty="0">
                <a:solidFill>
                  <a:srgbClr val="000000"/>
                </a:solidFill>
                <a:latin typeface="Cambria" panose="02040503050406030204" pitchFamily="18" charset="0"/>
              </a:rPr>
              <a:t> the </a:t>
            </a:r>
            <a:r>
              <a:rPr lang="en-US" altLang="en-US" sz="2700" u="sng" dirty="0">
                <a:solidFill>
                  <a:srgbClr val="000000"/>
                </a:solidFill>
                <a:latin typeface="Cambria" panose="02040503050406030204" pitchFamily="18" charset="0"/>
              </a:rPr>
              <a:t>pointer</a:t>
            </a:r>
            <a:r>
              <a:rPr lang="en-US" altLang="en-US" sz="2700" dirty="0">
                <a:solidFill>
                  <a:srgbClr val="000000"/>
                </a:solidFill>
                <a:latin typeface="Cambria" panose="02040503050406030204" pitchFamily="18" charset="0"/>
              </a:rPr>
              <a:t> to point to the </a:t>
            </a:r>
            <a:r>
              <a:rPr lang="en-US" altLang="en-US" sz="2700" b="1" i="1" u="sng" dirty="0">
                <a:solidFill>
                  <a:srgbClr val="000000"/>
                </a:solidFill>
                <a:latin typeface="Cambria" panose="02040503050406030204" pitchFamily="18" charset="0"/>
              </a:rPr>
              <a:t>next</a:t>
            </a:r>
            <a:r>
              <a:rPr lang="en-US" altLang="en-US" sz="2700" b="1" u="sng" dirty="0">
                <a:solidFill>
                  <a:srgbClr val="000000"/>
                </a:solidFill>
                <a:latin typeface="Cambria" panose="02040503050406030204" pitchFamily="18" charset="0"/>
              </a:rPr>
              <a:t> location</a:t>
            </a:r>
            <a:r>
              <a:rPr lang="en-US" altLang="en-US" sz="2700" dirty="0">
                <a:solidFill>
                  <a:srgbClr val="000000"/>
                </a:solidFill>
                <a:latin typeface="Cambria" panose="02040503050406030204" pitchFamily="18" charset="0"/>
              </a:rPr>
              <a:t> in the array. </a:t>
            </a:r>
            <a:endParaRPr lang="tr-TR" altLang="en-US" sz="270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r>
              <a:rPr lang="en-US" altLang="en-US" sz="2700" dirty="0">
                <a:solidFill>
                  <a:srgbClr val="000000"/>
                </a:solidFill>
                <a:latin typeface="Cambria" panose="02040503050406030204" pitchFamily="18" charset="0"/>
              </a:rPr>
              <a:t>Either of the statements</a:t>
            </a:r>
          </a:p>
          <a:p>
            <a:pPr marL="914400" lvl="2" indent="0" algn="ctr">
              <a:buNone/>
            </a:pPr>
            <a:r>
              <a:rPr lang="en-US" altLang="en-US" sz="2700" b="1" dirty="0">
                <a:solidFill>
                  <a:srgbClr val="000000"/>
                </a:solidFill>
                <a:latin typeface="Consolas" panose="020B0609020204030204" pitchFamily="49" charset="0"/>
              </a:rPr>
              <a:t>--</a:t>
            </a:r>
            <a:r>
              <a:rPr lang="en-US" altLang="en-US" sz="27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vPtr</a:t>
            </a:r>
            <a:r>
              <a:rPr lang="en-US" altLang="en-US" sz="27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br>
              <a:rPr lang="en-US" altLang="en-US" sz="2700" b="1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27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vPtr</a:t>
            </a:r>
            <a:r>
              <a:rPr lang="en-US" altLang="en-US" sz="2700" b="1" dirty="0">
                <a:solidFill>
                  <a:srgbClr val="000000"/>
                </a:solidFill>
                <a:latin typeface="Consolas" panose="020B0609020204030204" pitchFamily="49" charset="0"/>
              </a:rPr>
              <a:t>--;</a:t>
            </a:r>
          </a:p>
          <a:p>
            <a:pPr>
              <a:buNone/>
            </a:pPr>
            <a:r>
              <a:rPr lang="en-US" altLang="en-US" sz="2700" dirty="0">
                <a:solidFill>
                  <a:srgbClr val="000000"/>
                </a:solidFill>
                <a:latin typeface="Cambria" panose="02040503050406030204" pitchFamily="18" charset="0"/>
              </a:rPr>
              <a:t>	</a:t>
            </a:r>
            <a:r>
              <a:rPr lang="en-US" altLang="en-US" sz="2700" u="sng" dirty="0">
                <a:solidFill>
                  <a:srgbClr val="000000"/>
                </a:solidFill>
                <a:latin typeface="Cambria" panose="02040503050406030204" pitchFamily="18" charset="0"/>
              </a:rPr>
              <a:t>decrements</a:t>
            </a:r>
            <a:r>
              <a:rPr lang="en-US" altLang="en-US" sz="2700" dirty="0">
                <a:solidFill>
                  <a:srgbClr val="000000"/>
                </a:solidFill>
                <a:latin typeface="Cambria" panose="02040503050406030204" pitchFamily="18" charset="0"/>
              </a:rPr>
              <a:t> the pointer to point to the </a:t>
            </a:r>
            <a:r>
              <a:rPr lang="en-US" altLang="en-US" sz="2700" b="1" i="1" u="sng" dirty="0">
                <a:solidFill>
                  <a:srgbClr val="000000"/>
                </a:solidFill>
                <a:latin typeface="Cambria" panose="02040503050406030204" pitchFamily="18" charset="0"/>
              </a:rPr>
              <a:t>previous</a:t>
            </a:r>
            <a:r>
              <a:rPr lang="en-US" altLang="en-US" sz="2700" b="1" u="sng" dirty="0">
                <a:solidFill>
                  <a:srgbClr val="000000"/>
                </a:solidFill>
                <a:latin typeface="Cambria" panose="02040503050406030204" pitchFamily="18" charset="0"/>
              </a:rPr>
              <a:t> element</a:t>
            </a:r>
            <a:r>
              <a:rPr lang="en-US" altLang="en-US" sz="2700" dirty="0">
                <a:solidFill>
                  <a:srgbClr val="000000"/>
                </a:solidFill>
                <a:latin typeface="Cambria" panose="02040503050406030204" pitchFamily="18" charset="0"/>
              </a:rPr>
              <a:t> of the array.</a:t>
            </a:r>
          </a:p>
          <a:p>
            <a:r>
              <a:rPr lang="en-US" altLang="en-US" sz="2700" u="sng" dirty="0">
                <a:solidFill>
                  <a:srgbClr val="000000"/>
                </a:solidFill>
                <a:latin typeface="Cambria" panose="02040503050406030204" pitchFamily="18" charset="0"/>
              </a:rPr>
              <a:t>Pointer variables</a:t>
            </a:r>
            <a:r>
              <a:rPr lang="en-US" altLang="en-US" sz="2700" dirty="0">
                <a:solidFill>
                  <a:srgbClr val="000000"/>
                </a:solidFill>
                <a:latin typeface="Cambria" panose="02040503050406030204" pitchFamily="18" charset="0"/>
              </a:rPr>
              <a:t> may be </a:t>
            </a:r>
            <a:r>
              <a:rPr lang="en-US" altLang="en-US" sz="2700" u="sng" dirty="0">
                <a:solidFill>
                  <a:srgbClr val="000000"/>
                </a:solidFill>
                <a:latin typeface="Cambria" panose="02040503050406030204" pitchFamily="18" charset="0"/>
              </a:rPr>
              <a:t>subtracted from one another</a:t>
            </a:r>
            <a:r>
              <a:rPr lang="en-US" altLang="en-US" sz="2700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 eaLnBrk="1" hangingPunct="1">
              <a:lnSpc>
                <a:spcPct val="90000"/>
              </a:lnSpc>
              <a:buFont typeface="Wingdings 3" panose="05040102010807070707" pitchFamily="18" charset="2"/>
              <a:buNone/>
            </a:pPr>
            <a:endParaRPr lang="en-US" altLang="en-US" sz="2500" dirty="0">
              <a:solidFill>
                <a:srgbClr val="000000"/>
              </a:solidFill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143357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89729"/>
            <a:ext cx="8229600" cy="563562"/>
          </a:xfrm>
        </p:spPr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Calibri" panose="020F0502020204030204" pitchFamily="34" charset="0"/>
              </a:rPr>
              <a:t>7.8  </a:t>
            </a:r>
            <a:r>
              <a:rPr lang="en-US" dirty="0">
                <a:solidFill>
                  <a:srgbClr val="3380E6"/>
                </a:solidFill>
                <a:latin typeface="Calibri" panose="020F0502020204030204" pitchFamily="34" charset="0"/>
              </a:rPr>
              <a:t>Pointer Expressions and Pointer Arithmetic (Cont.)</a:t>
            </a:r>
          </a:p>
        </p:txBody>
      </p:sp>
      <p:sp>
        <p:nvSpPr>
          <p:cNvPr id="120835" name="Text Placeholder 2"/>
          <p:cNvSpPr>
            <a:spLocks noGrp="1"/>
          </p:cNvSpPr>
          <p:nvPr>
            <p:ph type="body" idx="1"/>
          </p:nvPr>
        </p:nvSpPr>
        <p:spPr>
          <a:xfrm>
            <a:off x="152400" y="914400"/>
            <a:ext cx="8915400" cy="4525963"/>
          </a:xfrm>
        </p:spPr>
        <p:txBody>
          <a:bodyPr>
            <a:normAutofit fontScale="92500" lnSpcReduction="20000"/>
          </a:bodyPr>
          <a:lstStyle/>
          <a:p>
            <a:pPr algn="just" eaLnBrk="1" hangingPunct="1"/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For example, if </a:t>
            </a:r>
            <a:r>
              <a:rPr lang="en-US" alt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vPtr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contains the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location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3000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, and </a:t>
            </a:r>
            <a: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v2Ptr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contains the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address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3008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, the statement</a:t>
            </a:r>
          </a:p>
          <a:p>
            <a:pPr marL="914400" lvl="2" indent="0" algn="ctr" eaLnBrk="1" hangingPunct="1">
              <a:buNone/>
            </a:pPr>
            <a: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x = v2Ptr - </a:t>
            </a:r>
            <a:r>
              <a:rPr lang="en-US" alt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vPtr</a:t>
            </a:r>
            <a: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just" eaLnBrk="1" hangingPunct="1">
              <a:buFont typeface="Wingdings 3" panose="05040102010807070707" pitchFamily="18" charset="2"/>
              <a:buNone/>
            </a:pP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	would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assign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to 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x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the </a:t>
            </a:r>
            <a:r>
              <a:rPr lang="en-US" altLang="en-US" b="1" i="1" u="sng" dirty="0">
                <a:solidFill>
                  <a:srgbClr val="000000"/>
                </a:solidFill>
                <a:latin typeface="Cambria" panose="02040503050406030204" pitchFamily="18" charset="0"/>
              </a:rPr>
              <a:t>number of array elements</a:t>
            </a:r>
            <a:r>
              <a:rPr lang="en-US" altLang="en-US" i="1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from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vPtr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to </a:t>
            </a:r>
            <a: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v2Ptr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, in this case </a:t>
            </a:r>
            <a:r>
              <a:rPr lang="en-US" altLang="en-US" b="1" dirty="0">
                <a:solidFill>
                  <a:srgbClr val="128AF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2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(</a:t>
            </a:r>
            <a:r>
              <a:rPr lang="en-US" altLang="en-US" b="1" u="sng" dirty="0">
                <a:solidFill>
                  <a:srgbClr val="000000"/>
                </a:solidFill>
                <a:latin typeface="Cambria" panose="02040503050406030204" pitchFamily="18" charset="0"/>
              </a:rPr>
              <a:t>not 8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). </a:t>
            </a:r>
          </a:p>
          <a:p>
            <a:pPr algn="just" eaLnBrk="1" hangingPunct="1"/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Pointer arithmetic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is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undefined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b="1" u="sng" dirty="0">
                <a:solidFill>
                  <a:srgbClr val="000000"/>
                </a:solidFill>
                <a:latin typeface="Cambria" panose="02040503050406030204" pitchFamily="18" charset="0"/>
              </a:rPr>
              <a:t>unless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performed on an array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 eaLnBrk="1" hangingPunct="1"/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We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cannot assume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that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two variables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of the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same type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are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stored contiguously in memory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b="1" u="sng" dirty="0">
                <a:solidFill>
                  <a:srgbClr val="000000"/>
                </a:solidFill>
                <a:latin typeface="Cambria" panose="02040503050406030204" pitchFamily="18" charset="0"/>
              </a:rPr>
              <a:t>unless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they’re </a:t>
            </a:r>
            <a:r>
              <a:rPr lang="en-US" altLang="en-US" b="1" u="sng" dirty="0">
                <a:solidFill>
                  <a:srgbClr val="000000"/>
                </a:solidFill>
                <a:latin typeface="Cambria" panose="02040503050406030204" pitchFamily="18" charset="0"/>
              </a:rPr>
              <a:t>adjacent elements of an array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.</a:t>
            </a:r>
          </a:p>
        </p:txBody>
      </p:sp>
      <p:pic>
        <p:nvPicPr>
          <p:cNvPr id="5" name="Picture 1" descr="chtp8_07_Page_52">
            <a:extLst>
              <a:ext uri="{FF2B5EF4-FFF2-40B4-BE49-F238E27FC236}">
                <a16:creationId xmlns:a16="http://schemas.microsoft.com/office/drawing/2014/main" xmlns="" id="{8289200E-5E9B-4B5B-A899-797A2E95E506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08" t="5555" r="24236" b="81112"/>
          <a:stretch/>
        </p:blipFill>
        <p:spPr>
          <a:xfrm>
            <a:off x="152400" y="6096000"/>
            <a:ext cx="4731001" cy="68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1" descr="chtp8_07_Page_53">
            <a:extLst>
              <a:ext uri="{FF2B5EF4-FFF2-40B4-BE49-F238E27FC236}">
                <a16:creationId xmlns:a16="http://schemas.microsoft.com/office/drawing/2014/main" xmlns="" id="{C8808A03-484A-44B1-B8D1-0433BF92DD9D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3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6" t="5555" r="18226" b="81112"/>
          <a:stretch/>
        </p:blipFill>
        <p:spPr>
          <a:xfrm>
            <a:off x="3918599" y="5334000"/>
            <a:ext cx="5073001" cy="684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022536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36522"/>
            <a:ext cx="8229600" cy="604251"/>
          </a:xfrm>
        </p:spPr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Calibri" panose="020F0502020204030204" pitchFamily="34" charset="0"/>
              </a:rPr>
              <a:t>7.3  </a:t>
            </a:r>
            <a:r>
              <a:rPr lang="en-US" dirty="0">
                <a:solidFill>
                  <a:srgbClr val="3380E6"/>
                </a:solidFill>
                <a:latin typeface="Calibri" panose="020F0502020204030204" pitchFamily="34" charset="0"/>
              </a:rPr>
              <a:t>Pointer Operators</a:t>
            </a:r>
          </a:p>
        </p:txBody>
      </p:sp>
      <p:sp>
        <p:nvSpPr>
          <p:cNvPr id="24579" name="Text Placeholder 2"/>
          <p:cNvSpPr>
            <a:spLocks noGrp="1"/>
          </p:cNvSpPr>
          <p:nvPr>
            <p:ph type="body" idx="1"/>
          </p:nvPr>
        </p:nvSpPr>
        <p:spPr>
          <a:xfrm>
            <a:off x="76200" y="827587"/>
            <a:ext cx="8991600" cy="3820613"/>
          </a:xfrm>
        </p:spPr>
        <p:txBody>
          <a:bodyPr>
            <a:normAutofit lnSpcReduction="10000"/>
          </a:bodyPr>
          <a:lstStyle/>
          <a:p>
            <a:pPr algn="just" eaLnBrk="1" hangingPunct="1">
              <a:lnSpc>
                <a:spcPct val="90000"/>
              </a:lnSpc>
            </a:pP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The </a:t>
            </a:r>
            <a:r>
              <a:rPr lang="en-US" altLang="en-US" sz="2500" b="1" dirty="0">
                <a:solidFill>
                  <a:srgbClr val="000000"/>
                </a:solidFill>
                <a:latin typeface="Consolas" panose="020B0609020204030204" pitchFamily="49" charset="0"/>
              </a:rPr>
              <a:t>&amp;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, or </a:t>
            </a:r>
            <a:r>
              <a:rPr lang="en-US" altLang="en-US" sz="2500" dirty="0">
                <a:solidFill>
                  <a:srgbClr val="0000FF"/>
                </a:solidFill>
                <a:latin typeface="Cambria" panose="02040503050406030204" pitchFamily="18" charset="0"/>
              </a:rPr>
              <a:t>address operator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, is a </a:t>
            </a:r>
            <a:r>
              <a:rPr lang="en-US" altLang="en-US" sz="2500" u="sng" dirty="0">
                <a:solidFill>
                  <a:srgbClr val="000000"/>
                </a:solidFill>
                <a:latin typeface="Cambria" panose="02040503050406030204" pitchFamily="18" charset="0"/>
              </a:rPr>
              <a:t>unary operator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 that </a:t>
            </a:r>
            <a:r>
              <a:rPr lang="en-US" altLang="en-US" sz="2500" u="sng" dirty="0">
                <a:solidFill>
                  <a:srgbClr val="000000"/>
                </a:solidFill>
                <a:latin typeface="Cambria" panose="02040503050406030204" pitchFamily="18" charset="0"/>
              </a:rPr>
              <a:t>returns the </a:t>
            </a:r>
            <a:r>
              <a:rPr lang="en-US" altLang="en-US" sz="2500" b="1" u="sng" dirty="0">
                <a:solidFill>
                  <a:srgbClr val="000000"/>
                </a:solidFill>
                <a:latin typeface="Cambria" panose="02040503050406030204" pitchFamily="18" charset="0"/>
              </a:rPr>
              <a:t>address</a:t>
            </a:r>
            <a:r>
              <a:rPr lang="en-US" altLang="en-US" sz="2500" u="sng" dirty="0">
                <a:solidFill>
                  <a:srgbClr val="000000"/>
                </a:solidFill>
                <a:latin typeface="Cambria" panose="02040503050406030204" pitchFamily="18" charset="0"/>
              </a:rPr>
              <a:t> of its operand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 eaLnBrk="1" hangingPunct="1">
              <a:lnSpc>
                <a:spcPct val="90000"/>
              </a:lnSpc>
            </a:pP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For example, assuming the definitions</a:t>
            </a:r>
          </a:p>
          <a:p>
            <a:pPr marL="914400" lvl="2" indent="0" eaLnBrk="1" hangingPunct="1">
              <a:lnSpc>
                <a:spcPct val="90000"/>
              </a:lnSpc>
              <a:buNone/>
            </a:pPr>
            <a:r>
              <a:rPr lang="en-US" altLang="en-US" sz="19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altLang="en-US" sz="1900" b="1" dirty="0">
                <a:solidFill>
                  <a:srgbClr val="000000"/>
                </a:solidFill>
                <a:latin typeface="Consolas" panose="020B0609020204030204" pitchFamily="49" charset="0"/>
              </a:rPr>
              <a:t> y = </a:t>
            </a:r>
            <a:r>
              <a:rPr lang="en-US" altLang="en-US" sz="1900" b="1" dirty="0">
                <a:solidFill>
                  <a:srgbClr val="128AFF"/>
                </a:solidFill>
                <a:latin typeface="Consolas" panose="020B0609020204030204" pitchFamily="49" charset="0"/>
              </a:rPr>
              <a:t>5</a:t>
            </a:r>
            <a:r>
              <a:rPr lang="en-US" altLang="en-US" sz="19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br>
              <a:rPr lang="en-US" altLang="en-US" sz="1900" b="1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9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altLang="en-US" sz="1900" b="1" dirty="0">
                <a:solidFill>
                  <a:srgbClr val="000000"/>
                </a:solidFill>
                <a:latin typeface="Consolas" panose="020B0609020204030204" pitchFamily="49" charset="0"/>
              </a:rPr>
              <a:t> *</a:t>
            </a:r>
            <a:r>
              <a:rPr lang="en-US" altLang="en-US" sz="19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yPtr</a:t>
            </a:r>
            <a:r>
              <a:rPr lang="en-US" altLang="en-US" sz="19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just" eaLnBrk="1" hangingPunct="1">
              <a:lnSpc>
                <a:spcPct val="90000"/>
              </a:lnSpc>
              <a:buFont typeface="Wingdings 3" panose="05040102010807070707" pitchFamily="18" charset="2"/>
              <a:buNone/>
            </a:pP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	the statement</a:t>
            </a:r>
          </a:p>
          <a:p>
            <a:pPr marL="914400" lvl="2" indent="0" algn="just" eaLnBrk="1" hangingPunct="1">
              <a:lnSpc>
                <a:spcPct val="90000"/>
              </a:lnSpc>
              <a:buNone/>
            </a:pPr>
            <a:r>
              <a:rPr lang="en-US" altLang="en-US" sz="19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yPtr</a:t>
            </a:r>
            <a:r>
              <a:rPr lang="en-US" altLang="en-US" sz="1900" b="1" dirty="0">
                <a:solidFill>
                  <a:srgbClr val="000000"/>
                </a:solidFill>
                <a:latin typeface="Consolas" panose="020B0609020204030204" pitchFamily="49" charset="0"/>
              </a:rPr>
              <a:t> = &amp;y;</a:t>
            </a:r>
          </a:p>
          <a:p>
            <a:pPr algn="just" eaLnBrk="1" hangingPunct="1">
              <a:lnSpc>
                <a:spcPct val="90000"/>
              </a:lnSpc>
              <a:buFont typeface="Wingdings 3" panose="05040102010807070707" pitchFamily="18" charset="2"/>
              <a:buNone/>
            </a:pP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	</a:t>
            </a:r>
            <a:r>
              <a:rPr lang="en-US" altLang="en-US" sz="2500" u="sng" dirty="0">
                <a:solidFill>
                  <a:srgbClr val="000000"/>
                </a:solidFill>
                <a:latin typeface="Cambria" panose="02040503050406030204" pitchFamily="18" charset="0"/>
              </a:rPr>
              <a:t>assigns the </a:t>
            </a:r>
            <a:r>
              <a:rPr lang="en-US" altLang="en-US" sz="2500" b="1" i="1" u="sng" dirty="0">
                <a:solidFill>
                  <a:srgbClr val="000000"/>
                </a:solidFill>
                <a:latin typeface="Cambria" panose="02040503050406030204" pitchFamily="18" charset="0"/>
              </a:rPr>
              <a:t>address</a:t>
            </a:r>
            <a:r>
              <a:rPr lang="en-US" altLang="en-US" sz="2500" u="sng" dirty="0">
                <a:solidFill>
                  <a:srgbClr val="000000"/>
                </a:solidFill>
                <a:latin typeface="Cambria" panose="02040503050406030204" pitchFamily="18" charset="0"/>
              </a:rPr>
              <a:t> of the variable </a:t>
            </a:r>
            <a:r>
              <a:rPr lang="en-US" altLang="en-US" sz="2500" u="sng" dirty="0">
                <a:solidFill>
                  <a:srgbClr val="000000"/>
                </a:solidFill>
                <a:latin typeface="Consolas" panose="020B0609020204030204" pitchFamily="49" charset="0"/>
              </a:rPr>
              <a:t>y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 to </a:t>
            </a:r>
            <a:r>
              <a:rPr lang="en-US" altLang="en-US" sz="2500" u="sng" dirty="0">
                <a:solidFill>
                  <a:srgbClr val="000000"/>
                </a:solidFill>
                <a:latin typeface="Cambria" panose="02040503050406030204" pitchFamily="18" charset="0"/>
              </a:rPr>
              <a:t>pointer variable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2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yPtr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 eaLnBrk="1" hangingPunct="1">
              <a:lnSpc>
                <a:spcPct val="90000"/>
              </a:lnSpc>
            </a:pP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Variable </a:t>
            </a:r>
            <a:r>
              <a:rPr lang="en-US" altLang="en-US" sz="2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yPtr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 is then said to </a:t>
            </a:r>
            <a:r>
              <a:rPr lang="en-US" altLang="en-US" sz="2500" b="1" u="sng" dirty="0">
                <a:solidFill>
                  <a:srgbClr val="000000"/>
                </a:solidFill>
                <a:latin typeface="Cambria" panose="02040503050406030204" pitchFamily="18" charset="0"/>
              </a:rPr>
              <a:t>“point to” </a:t>
            </a:r>
            <a:r>
              <a:rPr lang="en-US" altLang="en-US" sz="2500" b="1" u="sng" dirty="0">
                <a:solidFill>
                  <a:srgbClr val="000000"/>
                </a:solidFill>
                <a:latin typeface="Consolas" panose="020B0609020204030204" pitchFamily="49" charset="0"/>
              </a:rPr>
              <a:t>y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 eaLnBrk="1" hangingPunct="1">
              <a:lnSpc>
                <a:spcPct val="90000"/>
              </a:lnSpc>
            </a:pP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Figure 7.2 shows a schematic representation of </a:t>
            </a:r>
            <a:r>
              <a:rPr lang="en-US" altLang="en-US" sz="2500" u="sng" dirty="0">
                <a:solidFill>
                  <a:srgbClr val="000000"/>
                </a:solidFill>
                <a:latin typeface="Cambria" panose="02040503050406030204" pitchFamily="18" charset="0"/>
              </a:rPr>
              <a:t>memory after 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the </a:t>
            </a:r>
            <a:r>
              <a:rPr lang="en-US" altLang="en-US" sz="2500" u="sng" dirty="0">
                <a:solidFill>
                  <a:srgbClr val="000000"/>
                </a:solidFill>
                <a:latin typeface="Cambria" panose="02040503050406030204" pitchFamily="18" charset="0"/>
              </a:rPr>
              <a:t>preceding assignment is executed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.</a:t>
            </a:r>
          </a:p>
        </p:txBody>
      </p:sp>
      <p:pic>
        <p:nvPicPr>
          <p:cNvPr id="5" name="Picture 1" descr="chtp8_07_Page_09">
            <a:extLst>
              <a:ext uri="{FF2B5EF4-FFF2-40B4-BE49-F238E27FC236}">
                <a16:creationId xmlns:a16="http://schemas.microsoft.com/office/drawing/2014/main" xmlns="" id="{3AC8BD8D-8355-45A3-A0E8-2007FAC40E11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8" t="5555" r="3631" b="50000"/>
          <a:stretch/>
        </p:blipFill>
        <p:spPr>
          <a:xfrm>
            <a:off x="1447800" y="4567396"/>
            <a:ext cx="5832001" cy="216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4274012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71974"/>
            <a:ext cx="8229600" cy="563562"/>
          </a:xfrm>
        </p:spPr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Calibri" panose="020F0502020204030204" pitchFamily="34" charset="0"/>
              </a:rPr>
              <a:t>7.8  </a:t>
            </a:r>
            <a:r>
              <a:rPr lang="en-US" dirty="0">
                <a:solidFill>
                  <a:srgbClr val="3380E6"/>
                </a:solidFill>
                <a:latin typeface="Calibri" panose="020F0502020204030204" pitchFamily="34" charset="0"/>
              </a:rPr>
              <a:t>Pointer Expressions and Pointer Arithmetic (Cont.)</a:t>
            </a:r>
          </a:p>
        </p:txBody>
      </p:sp>
      <p:sp>
        <p:nvSpPr>
          <p:cNvPr id="124931" name="Text Placeholder 2"/>
          <p:cNvSpPr>
            <a:spLocks noGrp="1"/>
          </p:cNvSpPr>
          <p:nvPr>
            <p:ph type="body" idx="1"/>
          </p:nvPr>
        </p:nvSpPr>
        <p:spPr>
          <a:xfrm>
            <a:off x="152400" y="863068"/>
            <a:ext cx="8915400" cy="5493284"/>
          </a:xfrm>
        </p:spPr>
        <p:txBody>
          <a:bodyPr>
            <a:normAutofit lnSpcReduction="10000"/>
          </a:bodyPr>
          <a:lstStyle/>
          <a:p>
            <a:pPr algn="just" eaLnBrk="1" hangingPunct="1"/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A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pointer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can be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assigned to another pointer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if </a:t>
            </a:r>
            <a:r>
              <a:rPr lang="en-US" altLang="en-US" b="1" u="sng" dirty="0">
                <a:solidFill>
                  <a:srgbClr val="000000"/>
                </a:solidFill>
                <a:latin typeface="Cambria" panose="02040503050406030204" pitchFamily="18" charset="0"/>
              </a:rPr>
              <a:t>both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have the </a:t>
            </a:r>
            <a:r>
              <a:rPr lang="en-US" altLang="en-US" b="1" u="sng" dirty="0">
                <a:solidFill>
                  <a:srgbClr val="000000"/>
                </a:solidFill>
                <a:latin typeface="Cambria" panose="02040503050406030204" pitchFamily="18" charset="0"/>
              </a:rPr>
              <a:t>same type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 eaLnBrk="1" hangingPunct="1"/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The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exception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to this rule is the </a:t>
            </a:r>
            <a:r>
              <a:rPr lang="en-US" altLang="en-US" dirty="0">
                <a:solidFill>
                  <a:srgbClr val="0000FF"/>
                </a:solidFill>
                <a:latin typeface="Cambria" panose="02040503050406030204" pitchFamily="18" charset="0"/>
              </a:rPr>
              <a:t>pointer to void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(i.e., </a:t>
            </a:r>
            <a:r>
              <a:rPr lang="en-US" alt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dirty="0">
                <a:solidFill>
                  <a:srgbClr val="0000FF"/>
                </a:solidFill>
                <a:latin typeface="Consolas" panose="020B0609020204030204" pitchFamily="49" charset="0"/>
              </a:rPr>
              <a:t>*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), which is a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generic pointer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that can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represent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b="1" i="1" u="sng" dirty="0">
                <a:solidFill>
                  <a:srgbClr val="000000"/>
                </a:solidFill>
                <a:latin typeface="Cambria" panose="02040503050406030204" pitchFamily="18" charset="0"/>
              </a:rPr>
              <a:t>any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pointer type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 eaLnBrk="1" hangingPunct="1"/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All pointer types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endParaRPr lang="tr-TR" altLang="en-US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lvl="1" algn="just"/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can be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assigned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a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pointer to </a:t>
            </a:r>
            <a:r>
              <a:rPr lang="en-US" altLang="en-US" b="1" u="sng" dirty="0">
                <a:solidFill>
                  <a:srgbClr val="000000"/>
                </a:solidFill>
                <a:latin typeface="Consolas" panose="020B0609020204030204" pitchFamily="49" charset="0"/>
              </a:rPr>
              <a:t>void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, </a:t>
            </a:r>
            <a:endParaRPr lang="tr-TR" altLang="en-US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lvl="1" algn="just"/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and a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pointer to </a:t>
            </a:r>
            <a:r>
              <a:rPr lang="en-US" altLang="en-US" b="1" u="sng" dirty="0">
                <a:solidFill>
                  <a:srgbClr val="000000"/>
                </a:solidFill>
                <a:latin typeface="Consolas" panose="020B0609020204030204" pitchFamily="49" charset="0"/>
              </a:rPr>
              <a:t>void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can be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assigned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a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pointer of any type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 eaLnBrk="1" hangingPunct="1"/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In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both cases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, a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cast operation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is </a:t>
            </a:r>
            <a:r>
              <a:rPr lang="en-US" altLang="en-US" b="1" u="sng" dirty="0">
                <a:solidFill>
                  <a:srgbClr val="000000"/>
                </a:solidFill>
                <a:latin typeface="Cambria" panose="02040503050406030204" pitchFamily="18" charset="0"/>
              </a:rPr>
              <a:t>not required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 eaLnBrk="1" hangingPunct="1"/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A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pointer to </a:t>
            </a:r>
            <a:r>
              <a:rPr lang="en-US" altLang="en-US" u="sng" dirty="0">
                <a:solidFill>
                  <a:srgbClr val="000000"/>
                </a:solidFill>
                <a:latin typeface="Consolas" panose="020B0609020204030204" pitchFamily="49" charset="0"/>
              </a:rPr>
              <a:t>void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b="1" i="1" u="sng" dirty="0">
                <a:solidFill>
                  <a:srgbClr val="000000"/>
                </a:solidFill>
                <a:latin typeface="Cambria" panose="02040503050406030204" pitchFamily="18" charset="0"/>
              </a:rPr>
              <a:t>cannot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be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dereferenced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51514390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42441"/>
            <a:ext cx="8229600" cy="334962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Calibri" panose="020F0502020204030204" pitchFamily="34" charset="0"/>
              </a:rPr>
              <a:t>7.8  </a:t>
            </a:r>
            <a:r>
              <a:rPr lang="en-US" dirty="0">
                <a:solidFill>
                  <a:srgbClr val="3380E6"/>
                </a:solidFill>
                <a:latin typeface="Calibri" panose="020F0502020204030204" pitchFamily="34" charset="0"/>
              </a:rPr>
              <a:t>Pointer Expressions and Pointer Arithmetic (Cont.)</a:t>
            </a:r>
          </a:p>
        </p:txBody>
      </p:sp>
      <p:sp>
        <p:nvSpPr>
          <p:cNvPr id="125955" name="Text Placeholder 2"/>
          <p:cNvSpPr>
            <a:spLocks noGrp="1"/>
          </p:cNvSpPr>
          <p:nvPr>
            <p:ph type="body" idx="1"/>
          </p:nvPr>
        </p:nvSpPr>
        <p:spPr>
          <a:xfrm>
            <a:off x="152400" y="685800"/>
            <a:ext cx="8915400" cy="4525963"/>
          </a:xfrm>
        </p:spPr>
        <p:txBody>
          <a:bodyPr>
            <a:normAutofit lnSpcReduction="10000"/>
          </a:bodyPr>
          <a:lstStyle/>
          <a:p>
            <a:pPr algn="just" eaLnBrk="1" hangingPunct="1"/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Consider this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: The compiler knows that</a:t>
            </a:r>
            <a:r>
              <a:rPr lang="tr-TR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;</a:t>
            </a:r>
          </a:p>
          <a:p>
            <a:pPr lvl="1" algn="just"/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a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pointer to </a:t>
            </a:r>
            <a:r>
              <a:rPr lang="en-US" altLang="en-US" b="1" u="sng" dirty="0">
                <a:solidFill>
                  <a:srgbClr val="000000"/>
                </a:solidFill>
                <a:latin typeface="Consolas" panose="020B0609020204030204" pitchFamily="49" charset="0"/>
              </a:rPr>
              <a:t>int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refers to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4 bytes of memory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on a machine with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4-byte integers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, </a:t>
            </a:r>
            <a:endParaRPr lang="tr-TR" altLang="en-US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lvl="1" algn="just"/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but a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pointer to </a:t>
            </a:r>
            <a:r>
              <a:rPr lang="en-US" altLang="en-US" b="1" u="sng" dirty="0">
                <a:solidFill>
                  <a:srgbClr val="000000"/>
                </a:solidFill>
                <a:latin typeface="Consolas" panose="020B0609020204030204" pitchFamily="49" charset="0"/>
              </a:rPr>
              <a:t>void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simply contains a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memory location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for an </a:t>
            </a:r>
            <a:r>
              <a:rPr lang="en-US" altLang="en-US" b="1" i="1" u="sng" dirty="0">
                <a:solidFill>
                  <a:srgbClr val="000000"/>
                </a:solidFill>
                <a:latin typeface="Cambria" panose="02040503050406030204" pitchFamily="18" charset="0"/>
              </a:rPr>
              <a:t>unknown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 data type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—the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precise number of bytes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to which the pointer refers is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not known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by the compiler. </a:t>
            </a:r>
          </a:p>
          <a:p>
            <a:pPr algn="just" eaLnBrk="1" hangingPunct="1"/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The compiler </a:t>
            </a:r>
            <a:r>
              <a:rPr lang="en-US" altLang="en-US" i="1" u="sng" dirty="0">
                <a:solidFill>
                  <a:srgbClr val="000000"/>
                </a:solidFill>
                <a:latin typeface="Cambria" panose="02040503050406030204" pitchFamily="18" charset="0"/>
              </a:rPr>
              <a:t>must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 know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the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data type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to determine the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number of bytes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to be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dereferenced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for a particular pointer.</a:t>
            </a:r>
          </a:p>
        </p:txBody>
      </p:sp>
      <p:pic>
        <p:nvPicPr>
          <p:cNvPr id="5" name="Picture 1" descr="chtp8_07_Page_54">
            <a:extLst>
              <a:ext uri="{FF2B5EF4-FFF2-40B4-BE49-F238E27FC236}">
                <a16:creationId xmlns:a16="http://schemas.microsoft.com/office/drawing/2014/main" xmlns="" id="{987E6DF2-59A7-458D-B311-7ACB8E790BDF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6" t="5555" r="6208" b="80000"/>
          <a:stretch/>
        </p:blipFill>
        <p:spPr>
          <a:xfrm>
            <a:off x="1447800" y="5260384"/>
            <a:ext cx="5989846" cy="75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1" descr="chtp8_07_Page_55">
            <a:extLst>
              <a:ext uri="{FF2B5EF4-FFF2-40B4-BE49-F238E27FC236}">
                <a16:creationId xmlns:a16="http://schemas.microsoft.com/office/drawing/2014/main" xmlns="" id="{8491C424-8D0D-4330-A6F9-AEAFED4D2BE2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3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6" t="5555" r="40547" b="81112"/>
          <a:stretch/>
        </p:blipFill>
        <p:spPr>
          <a:xfrm>
            <a:off x="304800" y="6097800"/>
            <a:ext cx="3591001" cy="68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1" descr="chtp8_07_Page_56">
            <a:extLst>
              <a:ext uri="{FF2B5EF4-FFF2-40B4-BE49-F238E27FC236}">
                <a16:creationId xmlns:a16="http://schemas.microsoft.com/office/drawing/2014/main" xmlns="" id="{E3C2EC07-6BA4-435C-A6CA-70DCF2F97FBA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4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6" t="5555" r="20802" b="82222"/>
          <a:stretch/>
        </p:blipFill>
        <p:spPr>
          <a:xfrm>
            <a:off x="4001617" y="6115800"/>
            <a:ext cx="5066183" cy="64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1672563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168275"/>
            <a:ext cx="8229600" cy="563562"/>
          </a:xfrm>
        </p:spPr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Calibri" panose="020F0502020204030204" pitchFamily="34" charset="0"/>
              </a:rPr>
              <a:t>7.8  </a:t>
            </a:r>
            <a:r>
              <a:rPr lang="en-US" dirty="0">
                <a:solidFill>
                  <a:srgbClr val="3380E6"/>
                </a:solidFill>
                <a:latin typeface="Calibri" panose="020F0502020204030204" pitchFamily="34" charset="0"/>
              </a:rPr>
              <a:t>Pointer Expressions and Pointer Arithmetic (Cont.)</a:t>
            </a:r>
          </a:p>
        </p:txBody>
      </p:sp>
      <p:sp>
        <p:nvSpPr>
          <p:cNvPr id="129027" name="Text Placeholder 2"/>
          <p:cNvSpPr>
            <a:spLocks noGrp="1"/>
          </p:cNvSpPr>
          <p:nvPr>
            <p:ph type="body" idx="1"/>
          </p:nvPr>
        </p:nvSpPr>
        <p:spPr>
          <a:xfrm>
            <a:off x="152400" y="816742"/>
            <a:ext cx="8915400" cy="5441952"/>
          </a:xfrm>
        </p:spPr>
        <p:txBody>
          <a:bodyPr>
            <a:normAutofit fontScale="92500"/>
          </a:bodyPr>
          <a:lstStyle/>
          <a:p>
            <a:pPr algn="just" eaLnBrk="1" hangingPunct="1">
              <a:lnSpc>
                <a:spcPct val="90000"/>
              </a:lnSpc>
            </a:pP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Pointers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can be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compared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endParaRPr lang="tr-TR" altLang="en-US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lvl="1" algn="just">
              <a:lnSpc>
                <a:spcPct val="90000"/>
              </a:lnSpc>
            </a:pP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using </a:t>
            </a:r>
            <a:r>
              <a:rPr lang="en-US" altLang="en-US" b="1" u="sng" dirty="0">
                <a:solidFill>
                  <a:srgbClr val="000000"/>
                </a:solidFill>
                <a:latin typeface="Cambria" panose="02040503050406030204" pitchFamily="18" charset="0"/>
              </a:rPr>
              <a:t>equality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and </a:t>
            </a:r>
            <a:r>
              <a:rPr lang="en-US" altLang="en-US" b="1" u="sng" dirty="0">
                <a:solidFill>
                  <a:srgbClr val="000000"/>
                </a:solidFill>
                <a:latin typeface="Cambria" panose="02040503050406030204" pitchFamily="18" charset="0"/>
              </a:rPr>
              <a:t>relational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operators, </a:t>
            </a:r>
            <a:endParaRPr lang="tr-TR" altLang="en-US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lvl="1" algn="just">
              <a:lnSpc>
                <a:spcPct val="90000"/>
              </a:lnSpc>
            </a:pP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but such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comparisons are </a:t>
            </a:r>
            <a:r>
              <a:rPr lang="en-US" altLang="en-US" i="1" u="sng" dirty="0">
                <a:solidFill>
                  <a:srgbClr val="000000"/>
                </a:solidFill>
                <a:latin typeface="Cambria" panose="02040503050406030204" pitchFamily="18" charset="0"/>
              </a:rPr>
              <a:t>meaningless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b="1" u="sng" dirty="0">
                <a:solidFill>
                  <a:srgbClr val="000000"/>
                </a:solidFill>
                <a:latin typeface="Cambria" panose="02040503050406030204" pitchFamily="18" charset="0"/>
              </a:rPr>
              <a:t>unless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the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pointers point to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b="1" i="1" u="sng" dirty="0">
                <a:solidFill>
                  <a:srgbClr val="000000"/>
                </a:solidFill>
                <a:latin typeface="Cambria" panose="02040503050406030204" pitchFamily="18" charset="0"/>
              </a:rPr>
              <a:t>elements of the same</a:t>
            </a:r>
            <a:r>
              <a:rPr lang="en-US" altLang="en-US" b="1" u="sng" dirty="0">
                <a:solidFill>
                  <a:srgbClr val="000000"/>
                </a:solidFill>
                <a:latin typeface="Cambria" panose="02040503050406030204" pitchFamily="18" charset="0"/>
              </a:rPr>
              <a:t> array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 eaLnBrk="1" hangingPunct="1">
              <a:lnSpc>
                <a:spcPct val="90000"/>
              </a:lnSpc>
            </a:pP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Pointer comparisons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compare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the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addresses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stored in the pointers. </a:t>
            </a:r>
          </a:p>
          <a:p>
            <a:pPr algn="just" eaLnBrk="1" hangingPunct="1">
              <a:lnSpc>
                <a:spcPct val="90000"/>
              </a:lnSpc>
            </a:pP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A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comparison of two pointers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pointing to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elements in the same array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could show, for example, </a:t>
            </a:r>
            <a:endParaRPr lang="tr-TR" altLang="en-US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lvl="1" algn="just">
              <a:lnSpc>
                <a:spcPct val="90000"/>
              </a:lnSpc>
            </a:pP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that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one pointer points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to a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higher-numbered element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of the array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than the other pointer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does. </a:t>
            </a:r>
          </a:p>
          <a:p>
            <a:pPr algn="just" eaLnBrk="1" hangingPunct="1">
              <a:lnSpc>
                <a:spcPct val="90000"/>
              </a:lnSpc>
            </a:pP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A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common use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of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pointer comparison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is determining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whether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a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pointer is </a:t>
            </a:r>
            <a:r>
              <a:rPr lang="en-US" altLang="en-US" b="1" u="sng" dirty="0">
                <a:solidFill>
                  <a:srgbClr val="000000"/>
                </a:solidFill>
                <a:latin typeface="Consolas" panose="020B0609020204030204" pitchFamily="49" charset="0"/>
              </a:rPr>
              <a:t>NULL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</p:txBody>
      </p:sp>
      <p:sp>
        <p:nvSpPr>
          <p:cNvPr id="130052" name="Footer Placeholder 3"/>
          <p:cNvSpPr>
            <a:spLocks noGrp="1"/>
          </p:cNvSpPr>
          <p:nvPr>
            <p:ph type="ftr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/>
              <a:t>© 2016 Pearson Education, Ltd.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94655881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89729"/>
            <a:ext cx="8229600" cy="563562"/>
          </a:xfrm>
        </p:spPr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Calibri" panose="020F0502020204030204" pitchFamily="34" charset="0"/>
              </a:rPr>
              <a:t>7.9  </a:t>
            </a:r>
            <a:r>
              <a:rPr lang="en-US" dirty="0">
                <a:solidFill>
                  <a:srgbClr val="3380E6"/>
                </a:solidFill>
                <a:latin typeface="Calibri" panose="020F0502020204030204" pitchFamily="34" charset="0"/>
              </a:rPr>
              <a:t>Relationship between Pointers and Arrays</a:t>
            </a:r>
          </a:p>
        </p:txBody>
      </p:sp>
      <p:sp>
        <p:nvSpPr>
          <p:cNvPr id="130051" name="Text Placeholder 2"/>
          <p:cNvSpPr>
            <a:spLocks noGrp="1"/>
          </p:cNvSpPr>
          <p:nvPr>
            <p:ph type="body" idx="1"/>
          </p:nvPr>
        </p:nvSpPr>
        <p:spPr>
          <a:xfrm>
            <a:off x="152400" y="1038691"/>
            <a:ext cx="8839200" cy="5334001"/>
          </a:xfrm>
        </p:spPr>
        <p:txBody>
          <a:bodyPr>
            <a:noAutofit/>
          </a:bodyPr>
          <a:lstStyle/>
          <a:p>
            <a:pPr algn="just" eaLnBrk="1" hangingPunct="1"/>
            <a:r>
              <a:rPr lang="en-US" altLang="en-US" sz="2600" u="sng" dirty="0">
                <a:solidFill>
                  <a:srgbClr val="000000"/>
                </a:solidFill>
                <a:latin typeface="Cambria" panose="02040503050406030204" pitchFamily="18" charset="0"/>
              </a:rPr>
              <a:t>Arrays and pointers</a:t>
            </a:r>
            <a:r>
              <a:rPr lang="en-US" alt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 are intimately </a:t>
            </a:r>
            <a:r>
              <a:rPr lang="en-US" altLang="en-US" sz="2600" u="sng" dirty="0">
                <a:solidFill>
                  <a:srgbClr val="000000"/>
                </a:solidFill>
                <a:latin typeface="Cambria" panose="02040503050406030204" pitchFamily="18" charset="0"/>
              </a:rPr>
              <a:t>related in C</a:t>
            </a:r>
            <a:r>
              <a:rPr lang="en-US" alt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 and often may be </a:t>
            </a:r>
            <a:r>
              <a:rPr lang="en-US" altLang="en-US" sz="2600" u="sng" dirty="0">
                <a:solidFill>
                  <a:srgbClr val="000000"/>
                </a:solidFill>
                <a:latin typeface="Cambria" panose="02040503050406030204" pitchFamily="18" charset="0"/>
              </a:rPr>
              <a:t>used interchangeably</a:t>
            </a:r>
            <a:r>
              <a:rPr lang="en-US" alt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 eaLnBrk="1" hangingPunct="1"/>
            <a:r>
              <a:rPr lang="en-US" alt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An </a:t>
            </a:r>
            <a:r>
              <a:rPr lang="en-US" altLang="en-US" sz="2600" b="1" i="1" u="sng" dirty="0">
                <a:solidFill>
                  <a:srgbClr val="000000"/>
                </a:solidFill>
                <a:latin typeface="Cambria" panose="02040503050406030204" pitchFamily="18" charset="0"/>
              </a:rPr>
              <a:t>array name</a:t>
            </a:r>
            <a:r>
              <a:rPr lang="en-US" altLang="en-US" sz="2600" i="1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can be thought of as a </a:t>
            </a:r>
            <a:r>
              <a:rPr lang="en-US" altLang="en-US" sz="2600" b="1" u="sng" dirty="0">
                <a:solidFill>
                  <a:srgbClr val="000000"/>
                </a:solidFill>
                <a:latin typeface="Cambria" panose="02040503050406030204" pitchFamily="18" charset="0"/>
              </a:rPr>
              <a:t>constant pointer</a:t>
            </a:r>
            <a:r>
              <a:rPr lang="en-US" alt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 eaLnBrk="1" hangingPunct="1"/>
            <a:r>
              <a:rPr lang="en-US" altLang="en-US" sz="2600" u="sng" dirty="0">
                <a:solidFill>
                  <a:srgbClr val="000000"/>
                </a:solidFill>
                <a:latin typeface="Cambria" panose="02040503050406030204" pitchFamily="18" charset="0"/>
              </a:rPr>
              <a:t>Pointers</a:t>
            </a:r>
            <a:r>
              <a:rPr lang="en-US" alt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 can be used to do </a:t>
            </a:r>
            <a:r>
              <a:rPr lang="en-US" altLang="en-US" sz="2600" u="sng" dirty="0">
                <a:solidFill>
                  <a:srgbClr val="000000"/>
                </a:solidFill>
                <a:latin typeface="Cambria" panose="02040503050406030204" pitchFamily="18" charset="0"/>
              </a:rPr>
              <a:t>any operation</a:t>
            </a:r>
            <a:r>
              <a:rPr lang="en-US" alt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 involving </a:t>
            </a:r>
            <a:r>
              <a:rPr lang="en-US" altLang="en-US" sz="2600" b="1" dirty="0">
                <a:solidFill>
                  <a:srgbClr val="0000FF"/>
                </a:solidFill>
                <a:latin typeface="Cambria" panose="02040503050406030204" pitchFamily="18" charset="0"/>
              </a:rPr>
              <a:t>array indexing</a:t>
            </a:r>
            <a:r>
              <a:rPr lang="en-US" alt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 eaLnBrk="1" hangingPunct="1"/>
            <a:r>
              <a:rPr lang="en-US" alt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Assume that </a:t>
            </a:r>
            <a:r>
              <a:rPr lang="en-US" altLang="en-US" sz="2600" u="sng" dirty="0">
                <a:solidFill>
                  <a:srgbClr val="000000"/>
                </a:solidFill>
                <a:latin typeface="Cambria" panose="02040503050406030204" pitchFamily="18" charset="0"/>
              </a:rPr>
              <a:t>integer array</a:t>
            </a:r>
            <a:r>
              <a:rPr lang="en-US" alt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2600" b="1" dirty="0">
                <a:solidFill>
                  <a:srgbClr val="000000"/>
                </a:solidFill>
                <a:latin typeface="Consolas" panose="020B0609020204030204" pitchFamily="49" charset="0"/>
              </a:rPr>
              <a:t>b[5]</a:t>
            </a:r>
            <a:r>
              <a:rPr lang="en-US" alt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 and </a:t>
            </a:r>
            <a:r>
              <a:rPr lang="en-US" altLang="en-US" sz="2600" u="sng" dirty="0">
                <a:solidFill>
                  <a:srgbClr val="000000"/>
                </a:solidFill>
                <a:latin typeface="Cambria" panose="02040503050406030204" pitchFamily="18" charset="0"/>
              </a:rPr>
              <a:t>integer pointer</a:t>
            </a:r>
            <a:r>
              <a:rPr lang="en-US" alt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 variable </a:t>
            </a:r>
            <a:r>
              <a:rPr lang="en-US" altLang="en-US" sz="2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bPtr</a:t>
            </a:r>
            <a:r>
              <a:rPr lang="en-US" alt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 have been defined. </a:t>
            </a:r>
          </a:p>
          <a:p>
            <a:pPr algn="just" eaLnBrk="1" hangingPunct="1"/>
            <a:r>
              <a:rPr lang="en-US" alt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Because the </a:t>
            </a:r>
            <a:r>
              <a:rPr lang="en-US" altLang="en-US" sz="2600" b="1" u="sng" dirty="0">
                <a:solidFill>
                  <a:srgbClr val="000000"/>
                </a:solidFill>
                <a:latin typeface="Cambria" panose="02040503050406030204" pitchFamily="18" charset="0"/>
              </a:rPr>
              <a:t>array name</a:t>
            </a:r>
            <a:r>
              <a:rPr lang="en-US" alt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 (without an index) </a:t>
            </a:r>
            <a:r>
              <a:rPr lang="en-US" altLang="en-US" sz="2600" b="1" u="sng" dirty="0">
                <a:solidFill>
                  <a:srgbClr val="000000"/>
                </a:solidFill>
                <a:latin typeface="Cambria" panose="02040503050406030204" pitchFamily="18" charset="0"/>
              </a:rPr>
              <a:t>is a pointer to the first element of the array</a:t>
            </a:r>
            <a:r>
              <a:rPr lang="en-US" alt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, we can set </a:t>
            </a:r>
            <a:r>
              <a:rPr lang="en-US" altLang="en-US" sz="2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bPtr</a:t>
            </a:r>
            <a:r>
              <a:rPr lang="en-US" alt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 equal to the </a:t>
            </a:r>
            <a:r>
              <a:rPr lang="en-US" altLang="en-US" sz="2600" u="sng" dirty="0">
                <a:solidFill>
                  <a:srgbClr val="000000"/>
                </a:solidFill>
                <a:latin typeface="Cambria" panose="02040503050406030204" pitchFamily="18" charset="0"/>
              </a:rPr>
              <a:t>address of the first element in array</a:t>
            </a:r>
            <a:r>
              <a:rPr lang="en-US" alt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2600" b="1" dirty="0">
                <a:solidFill>
                  <a:srgbClr val="000000"/>
                </a:solidFill>
                <a:latin typeface="Consolas" panose="020B0609020204030204" pitchFamily="49" charset="0"/>
              </a:rPr>
              <a:t>b</a:t>
            </a:r>
            <a:r>
              <a:rPr lang="en-US" alt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 with the statement </a:t>
            </a:r>
          </a:p>
          <a:p>
            <a:pPr marL="914400" lvl="2" indent="0" algn="ctr" eaLnBrk="1" hangingPunct="1">
              <a:buNone/>
            </a:pPr>
            <a:r>
              <a:rPr lang="en-US" altLang="en-US" sz="2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bPtr</a:t>
            </a:r>
            <a:r>
              <a:rPr lang="en-US" altLang="en-US" sz="2600" b="1" dirty="0">
                <a:solidFill>
                  <a:srgbClr val="000000"/>
                </a:solidFill>
                <a:latin typeface="Consolas" panose="020B0609020204030204" pitchFamily="49" charset="0"/>
              </a:rPr>
              <a:t> = b;</a:t>
            </a:r>
          </a:p>
        </p:txBody>
      </p:sp>
    </p:spTree>
    <p:extLst>
      <p:ext uri="{BB962C8B-B14F-4D97-AF65-F5344CB8AC3E}">
        <p14:creationId xmlns:p14="http://schemas.microsoft.com/office/powerpoint/2010/main" val="68362096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36523"/>
            <a:ext cx="8229600" cy="639762"/>
          </a:xfrm>
        </p:spPr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Calibri" panose="020F0502020204030204" pitchFamily="34" charset="0"/>
              </a:rPr>
              <a:t>7.9  </a:t>
            </a:r>
            <a:r>
              <a:rPr lang="en-US" dirty="0">
                <a:solidFill>
                  <a:srgbClr val="3380E6"/>
                </a:solidFill>
                <a:latin typeface="Calibri" panose="020F0502020204030204" pitchFamily="34" charset="0"/>
              </a:rPr>
              <a:t>Relationship between Pointers and Arrays (Cont.)</a:t>
            </a:r>
          </a:p>
        </p:txBody>
      </p:sp>
      <p:sp>
        <p:nvSpPr>
          <p:cNvPr id="131075" name="Text Placeholder 2"/>
          <p:cNvSpPr>
            <a:spLocks noGrp="1"/>
          </p:cNvSpPr>
          <p:nvPr>
            <p:ph type="body" idx="1"/>
          </p:nvPr>
        </p:nvSpPr>
        <p:spPr>
          <a:xfrm>
            <a:off x="228600" y="910698"/>
            <a:ext cx="8686800" cy="5490102"/>
          </a:xfrm>
        </p:spPr>
        <p:txBody>
          <a:bodyPr>
            <a:noAutofit/>
          </a:bodyPr>
          <a:lstStyle/>
          <a:p>
            <a:pPr algn="just" eaLnBrk="1" hangingPunct="1">
              <a:lnSpc>
                <a:spcPct val="80000"/>
              </a:lnSpc>
            </a:pP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This statement is </a:t>
            </a:r>
            <a:r>
              <a:rPr lang="en-US" altLang="en-US" sz="2800" u="sng" dirty="0">
                <a:solidFill>
                  <a:srgbClr val="000000"/>
                </a:solidFill>
                <a:latin typeface="Cambria" panose="02040503050406030204" pitchFamily="18" charset="0"/>
              </a:rPr>
              <a:t>equivalent to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 taking the </a:t>
            </a:r>
            <a:r>
              <a:rPr lang="en-US" altLang="en-US" sz="2800" u="sng" dirty="0">
                <a:solidFill>
                  <a:srgbClr val="000000"/>
                </a:solidFill>
                <a:latin typeface="Cambria" panose="02040503050406030204" pitchFamily="18" charset="0"/>
              </a:rPr>
              <a:t>address of the array’s first element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 as follows:</a:t>
            </a:r>
          </a:p>
          <a:p>
            <a:pPr marL="914400" lvl="2" indent="0" algn="ctr" eaLnBrk="1" hangingPunct="1">
              <a:lnSpc>
                <a:spcPct val="80000"/>
              </a:lnSpc>
              <a:buNone/>
            </a:pPr>
            <a:r>
              <a:rPr lang="en-US" altLang="en-US" sz="2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bPtr</a:t>
            </a:r>
            <a:r>
              <a:rPr lang="en-US" altLang="en-US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 = &amp;b[</a:t>
            </a:r>
            <a:r>
              <a:rPr lang="en-US" altLang="en-US" sz="2800" b="1" dirty="0">
                <a:solidFill>
                  <a:srgbClr val="128AFF"/>
                </a:solidFill>
                <a:latin typeface="Consolas" panose="020B0609020204030204" pitchFamily="49" charset="0"/>
              </a:rPr>
              <a:t>0</a:t>
            </a:r>
            <a:r>
              <a:rPr lang="en-US" altLang="en-US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];</a:t>
            </a:r>
          </a:p>
          <a:p>
            <a:pPr algn="just" eaLnBrk="1" hangingPunct="1">
              <a:lnSpc>
                <a:spcPct val="80000"/>
              </a:lnSpc>
            </a:pP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Array element </a:t>
            </a:r>
            <a:r>
              <a:rPr lang="en-US" altLang="en-US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b[3]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 can alternatively be </a:t>
            </a:r>
            <a:r>
              <a:rPr lang="en-US" altLang="en-US" sz="2800" u="sng" dirty="0">
                <a:solidFill>
                  <a:srgbClr val="000000"/>
                </a:solidFill>
                <a:latin typeface="Cambria" panose="02040503050406030204" pitchFamily="18" charset="0"/>
              </a:rPr>
              <a:t>referenced with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 the </a:t>
            </a:r>
            <a:r>
              <a:rPr lang="en-US" altLang="en-US" sz="2800" u="sng" dirty="0">
                <a:solidFill>
                  <a:srgbClr val="000000"/>
                </a:solidFill>
                <a:latin typeface="Cambria" panose="02040503050406030204" pitchFamily="18" charset="0"/>
              </a:rPr>
              <a:t>pointer expression</a:t>
            </a:r>
          </a:p>
          <a:p>
            <a:pPr marL="914400" lvl="2" indent="0" algn="ctr" eaLnBrk="1" hangingPunct="1">
              <a:lnSpc>
                <a:spcPct val="80000"/>
              </a:lnSpc>
              <a:buNone/>
            </a:pPr>
            <a:r>
              <a:rPr lang="en-US" altLang="en-US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*(</a:t>
            </a:r>
            <a:r>
              <a:rPr lang="en-US" altLang="en-US" sz="2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bPtr</a:t>
            </a:r>
            <a:r>
              <a:rPr lang="en-US" altLang="en-US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altLang="en-US" sz="2800" b="1" dirty="0">
                <a:solidFill>
                  <a:srgbClr val="128AFF"/>
                </a:solidFill>
                <a:latin typeface="Consolas" panose="020B0609020204030204" pitchFamily="49" charset="0"/>
              </a:rPr>
              <a:t>3</a:t>
            </a:r>
            <a:r>
              <a:rPr lang="en-US" altLang="en-US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algn="just" eaLnBrk="1" hangingPunct="1">
              <a:lnSpc>
                <a:spcPct val="80000"/>
              </a:lnSpc>
            </a:pP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The </a:t>
            </a:r>
            <a:r>
              <a:rPr lang="en-US" altLang="en-US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3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 in the expression is the </a:t>
            </a:r>
            <a:r>
              <a:rPr lang="en-US" altLang="en-US" sz="2800" dirty="0">
                <a:solidFill>
                  <a:srgbClr val="0000FF"/>
                </a:solidFill>
                <a:latin typeface="Cambria" panose="02040503050406030204" pitchFamily="18" charset="0"/>
              </a:rPr>
              <a:t>offset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2800" u="sng" dirty="0">
                <a:solidFill>
                  <a:srgbClr val="000000"/>
                </a:solidFill>
                <a:latin typeface="Cambria" panose="02040503050406030204" pitchFamily="18" charset="0"/>
              </a:rPr>
              <a:t>to the pointer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 eaLnBrk="1" hangingPunct="1">
              <a:lnSpc>
                <a:spcPct val="80000"/>
              </a:lnSpc>
            </a:pP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When the </a:t>
            </a:r>
            <a:r>
              <a:rPr lang="en-US" altLang="en-US" sz="2800" u="sng" dirty="0">
                <a:solidFill>
                  <a:srgbClr val="000000"/>
                </a:solidFill>
                <a:latin typeface="Cambria" panose="02040503050406030204" pitchFamily="18" charset="0"/>
              </a:rPr>
              <a:t>pointer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2800" u="sng" dirty="0">
                <a:solidFill>
                  <a:srgbClr val="000000"/>
                </a:solidFill>
                <a:latin typeface="Cambria" panose="02040503050406030204" pitchFamily="18" charset="0"/>
              </a:rPr>
              <a:t>points to the array’s first element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, the </a:t>
            </a:r>
            <a:r>
              <a:rPr lang="en-US" altLang="en-US" sz="2800" b="1" u="sng" dirty="0">
                <a:solidFill>
                  <a:srgbClr val="000000"/>
                </a:solidFill>
                <a:latin typeface="Cambria" panose="02040503050406030204" pitchFamily="18" charset="0"/>
              </a:rPr>
              <a:t>offset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 indicates </a:t>
            </a:r>
            <a:endParaRPr lang="tr-TR" altLang="en-US" sz="280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lvl="1" algn="just">
              <a:lnSpc>
                <a:spcPct val="80000"/>
              </a:lnSpc>
            </a:pPr>
            <a:r>
              <a:rPr lang="en-US" altLang="en-US" b="1" u="sng" dirty="0">
                <a:solidFill>
                  <a:srgbClr val="000000"/>
                </a:solidFill>
                <a:latin typeface="Cambria" panose="02040503050406030204" pitchFamily="18" charset="0"/>
              </a:rPr>
              <a:t>which array element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should be </a:t>
            </a:r>
            <a:r>
              <a:rPr lang="en-US" altLang="en-US" b="1" u="sng" dirty="0">
                <a:solidFill>
                  <a:srgbClr val="000000"/>
                </a:solidFill>
                <a:latin typeface="Cambria" panose="02040503050406030204" pitchFamily="18" charset="0"/>
              </a:rPr>
              <a:t>referenced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, </a:t>
            </a:r>
            <a:endParaRPr lang="tr-TR" altLang="en-US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lvl="1" algn="just">
              <a:lnSpc>
                <a:spcPct val="80000"/>
              </a:lnSpc>
            </a:pP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and the </a:t>
            </a:r>
            <a:r>
              <a:rPr lang="en-US" altLang="en-US" b="1" u="sng" dirty="0">
                <a:solidFill>
                  <a:srgbClr val="000000"/>
                </a:solidFill>
                <a:latin typeface="Cambria" panose="02040503050406030204" pitchFamily="18" charset="0"/>
              </a:rPr>
              <a:t>offset value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is </a:t>
            </a:r>
            <a:r>
              <a:rPr lang="en-US" altLang="en-US" b="1" u="sng" dirty="0">
                <a:solidFill>
                  <a:srgbClr val="000000"/>
                </a:solidFill>
                <a:latin typeface="Cambria" panose="02040503050406030204" pitchFamily="18" charset="0"/>
              </a:rPr>
              <a:t>identical to the array index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 eaLnBrk="1" hangingPunct="1">
              <a:lnSpc>
                <a:spcPct val="80000"/>
              </a:lnSpc>
            </a:pP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This notation is referred to as </a:t>
            </a:r>
            <a:r>
              <a:rPr lang="en-US" altLang="en-US" sz="2800" b="1" dirty="0">
                <a:solidFill>
                  <a:srgbClr val="0000FF"/>
                </a:solidFill>
                <a:latin typeface="Cambria" panose="02040503050406030204" pitchFamily="18" charset="0"/>
              </a:rPr>
              <a:t>pointer/offset notation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1629134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36523"/>
            <a:ext cx="8229600" cy="457199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Calibri" panose="020F0502020204030204" pitchFamily="34" charset="0"/>
              </a:rPr>
              <a:t>7.9  </a:t>
            </a:r>
            <a:r>
              <a:rPr lang="en-US" dirty="0">
                <a:solidFill>
                  <a:srgbClr val="3380E6"/>
                </a:solidFill>
                <a:latin typeface="Calibri" panose="020F0502020204030204" pitchFamily="34" charset="0"/>
              </a:rPr>
              <a:t>Relationship between Pointers and Arrays (Cont.)</a:t>
            </a:r>
          </a:p>
        </p:txBody>
      </p:sp>
      <p:sp>
        <p:nvSpPr>
          <p:cNvPr id="132099" name="Text Placeholder 2"/>
          <p:cNvSpPr>
            <a:spLocks noGrp="1"/>
          </p:cNvSpPr>
          <p:nvPr>
            <p:ph type="body" idx="1"/>
          </p:nvPr>
        </p:nvSpPr>
        <p:spPr>
          <a:xfrm>
            <a:off x="119107" y="833021"/>
            <a:ext cx="8906522" cy="5518152"/>
          </a:xfrm>
        </p:spPr>
        <p:txBody>
          <a:bodyPr>
            <a:normAutofit/>
          </a:bodyPr>
          <a:lstStyle/>
          <a:p>
            <a:pPr algn="just" eaLnBrk="1" hangingPunct="1">
              <a:lnSpc>
                <a:spcPct val="80000"/>
              </a:lnSpc>
            </a:pP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The </a:t>
            </a:r>
            <a:r>
              <a:rPr lang="en-US" altLang="en-US" sz="2800" u="sng" dirty="0">
                <a:solidFill>
                  <a:srgbClr val="000000"/>
                </a:solidFill>
                <a:latin typeface="Cambria" panose="02040503050406030204" pitchFamily="18" charset="0"/>
              </a:rPr>
              <a:t>parentheses are necessary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 because the </a:t>
            </a:r>
            <a:r>
              <a:rPr lang="en-US" altLang="en-US" sz="2800" u="sng" dirty="0">
                <a:solidFill>
                  <a:srgbClr val="000000"/>
                </a:solidFill>
                <a:latin typeface="Cambria" panose="02040503050406030204" pitchFamily="18" charset="0"/>
              </a:rPr>
              <a:t>precedence of </a:t>
            </a:r>
            <a:r>
              <a:rPr lang="en-US" altLang="en-US" sz="2800" b="1" u="sng" dirty="0">
                <a:solidFill>
                  <a:srgbClr val="000000"/>
                </a:solidFill>
                <a:latin typeface="Consolas" panose="020B0609020204030204" pitchFamily="49" charset="0"/>
              </a:rPr>
              <a:t>*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 is </a:t>
            </a:r>
            <a:r>
              <a:rPr lang="en-US" altLang="en-US" sz="2800" u="sng" dirty="0">
                <a:solidFill>
                  <a:srgbClr val="000000"/>
                </a:solidFill>
                <a:latin typeface="Cambria" panose="02040503050406030204" pitchFamily="18" charset="0"/>
              </a:rPr>
              <a:t>higher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 than the </a:t>
            </a:r>
            <a:r>
              <a:rPr lang="en-US" altLang="en-US" sz="2800" u="sng" dirty="0">
                <a:solidFill>
                  <a:srgbClr val="000000"/>
                </a:solidFill>
                <a:latin typeface="Cambria" panose="02040503050406030204" pitchFamily="18" charset="0"/>
              </a:rPr>
              <a:t>precedence of </a:t>
            </a:r>
            <a:r>
              <a:rPr lang="en-US" altLang="en-US" sz="2800" b="1" u="sng" dirty="0">
                <a:solidFill>
                  <a:srgbClr val="000000"/>
                </a:solidFill>
                <a:latin typeface="Consolas" panose="020B0609020204030204" pitchFamily="49" charset="0"/>
              </a:rPr>
              <a:t>+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 eaLnBrk="1" hangingPunct="1">
              <a:lnSpc>
                <a:spcPct val="80000"/>
              </a:lnSpc>
            </a:pPr>
            <a:r>
              <a:rPr lang="en-US" altLang="en-US" sz="2800" u="sng" dirty="0">
                <a:solidFill>
                  <a:srgbClr val="000000"/>
                </a:solidFill>
                <a:latin typeface="Cambria" panose="02040503050406030204" pitchFamily="18" charset="0"/>
              </a:rPr>
              <a:t>Without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 the parentheses, </a:t>
            </a:r>
            <a:endParaRPr lang="tr-TR" altLang="en-US" sz="280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lvl="1" algn="just">
              <a:lnSpc>
                <a:spcPct val="80000"/>
              </a:lnSpc>
            </a:pP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the above expression would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add </a:t>
            </a:r>
            <a:r>
              <a:rPr lang="en-US" altLang="en-US" u="sng" dirty="0">
                <a:solidFill>
                  <a:srgbClr val="000000"/>
                </a:solidFill>
                <a:latin typeface="Consolas" panose="020B0609020204030204" pitchFamily="49" charset="0"/>
              </a:rPr>
              <a:t>3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to the value of the expression </a:t>
            </a:r>
            <a: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*</a:t>
            </a:r>
            <a:r>
              <a:rPr lang="en-US" alt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bPtr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(i.e., 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3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would be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added to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b[0]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, assuming </a:t>
            </a:r>
            <a:r>
              <a:rPr lang="en-US" alt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bPtr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points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to the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beginning of the array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). </a:t>
            </a:r>
          </a:p>
          <a:p>
            <a:pPr algn="just" eaLnBrk="1" hangingPunct="1">
              <a:lnSpc>
                <a:spcPct val="80000"/>
              </a:lnSpc>
            </a:pP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Just as the </a:t>
            </a:r>
            <a:r>
              <a:rPr lang="en-US" altLang="en-US" sz="2800" u="sng" dirty="0">
                <a:solidFill>
                  <a:srgbClr val="000000"/>
                </a:solidFill>
                <a:latin typeface="Cambria" panose="02040503050406030204" pitchFamily="18" charset="0"/>
              </a:rPr>
              <a:t>array element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 can be </a:t>
            </a:r>
            <a:r>
              <a:rPr lang="en-US" altLang="en-US" sz="2800" u="sng" dirty="0">
                <a:solidFill>
                  <a:srgbClr val="000000"/>
                </a:solidFill>
                <a:latin typeface="Cambria" panose="02040503050406030204" pitchFamily="18" charset="0"/>
              </a:rPr>
              <a:t>referenced with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 a </a:t>
            </a:r>
            <a:r>
              <a:rPr lang="en-US" altLang="en-US" sz="2800" u="sng" dirty="0">
                <a:solidFill>
                  <a:srgbClr val="000000"/>
                </a:solidFill>
                <a:latin typeface="Cambria" panose="02040503050406030204" pitchFamily="18" charset="0"/>
              </a:rPr>
              <a:t>pointer expression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, the </a:t>
            </a:r>
            <a:r>
              <a:rPr lang="en-US" altLang="en-US" sz="2800" b="1" u="sng" dirty="0">
                <a:solidFill>
                  <a:srgbClr val="000000"/>
                </a:solidFill>
                <a:latin typeface="Cambria" panose="02040503050406030204" pitchFamily="18" charset="0"/>
              </a:rPr>
              <a:t>address</a:t>
            </a:r>
          </a:p>
          <a:p>
            <a:pPr marL="914400" lvl="2" indent="0" algn="ctr" eaLnBrk="1" hangingPunct="1">
              <a:lnSpc>
                <a:spcPct val="80000"/>
              </a:lnSpc>
              <a:buNone/>
            </a:pPr>
            <a:r>
              <a:rPr lang="en-US" altLang="en-US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&amp;b[</a:t>
            </a:r>
            <a:r>
              <a:rPr lang="en-US" altLang="en-US" sz="2800" b="1" dirty="0">
                <a:solidFill>
                  <a:srgbClr val="128AFF"/>
                </a:solidFill>
                <a:latin typeface="Consolas" panose="020B0609020204030204" pitchFamily="49" charset="0"/>
              </a:rPr>
              <a:t>3</a:t>
            </a:r>
            <a:r>
              <a:rPr lang="en-US" altLang="en-US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  <a:p>
            <a:pPr algn="just" eaLnBrk="1" hangingPunct="1">
              <a:lnSpc>
                <a:spcPct val="80000"/>
              </a:lnSpc>
              <a:buFont typeface="Wingdings 3" panose="05040102010807070707" pitchFamily="18" charset="2"/>
              <a:buNone/>
            </a:pP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	can be written </a:t>
            </a:r>
            <a:r>
              <a:rPr lang="en-US" altLang="en-US" sz="2800" u="sng" dirty="0">
                <a:solidFill>
                  <a:srgbClr val="000000"/>
                </a:solidFill>
                <a:latin typeface="Cambria" panose="02040503050406030204" pitchFamily="18" charset="0"/>
              </a:rPr>
              <a:t>with the pointer expression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</a:p>
          <a:p>
            <a:pPr marL="914400" lvl="2" indent="0" algn="ctr" eaLnBrk="1" hangingPunct="1">
              <a:lnSpc>
                <a:spcPct val="80000"/>
              </a:lnSpc>
              <a:buNone/>
            </a:pPr>
            <a:r>
              <a:rPr lang="en-US" altLang="en-US" sz="2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bPtr</a:t>
            </a:r>
            <a:r>
              <a:rPr lang="en-US" altLang="en-US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altLang="en-US" sz="2800" b="1" dirty="0">
                <a:solidFill>
                  <a:srgbClr val="128AFF"/>
                </a:solidFill>
                <a:latin typeface="Consolas" panose="020B0609020204030204" pitchFamily="49" charset="0"/>
              </a:rPr>
              <a:t>3</a:t>
            </a:r>
          </a:p>
          <a:p>
            <a:pPr algn="just" eaLnBrk="1" hangingPunct="1">
              <a:lnSpc>
                <a:spcPct val="80000"/>
              </a:lnSpc>
            </a:pP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The </a:t>
            </a:r>
            <a:r>
              <a:rPr lang="en-US" altLang="en-US" sz="2800" u="sng" dirty="0">
                <a:solidFill>
                  <a:srgbClr val="000000"/>
                </a:solidFill>
                <a:latin typeface="Cambria" panose="02040503050406030204" pitchFamily="18" charset="0"/>
              </a:rPr>
              <a:t>array itself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 can be </a:t>
            </a:r>
            <a:r>
              <a:rPr lang="en-US" altLang="en-US" sz="2800" u="sng" dirty="0">
                <a:solidFill>
                  <a:srgbClr val="000000"/>
                </a:solidFill>
                <a:latin typeface="Cambria" panose="02040503050406030204" pitchFamily="18" charset="0"/>
              </a:rPr>
              <a:t>treated as a pointer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 and used in </a:t>
            </a:r>
            <a:r>
              <a:rPr lang="en-US" altLang="en-US" sz="2800" b="1" u="sng" dirty="0">
                <a:solidFill>
                  <a:srgbClr val="000000"/>
                </a:solidFill>
                <a:latin typeface="Cambria" panose="02040503050406030204" pitchFamily="18" charset="0"/>
              </a:rPr>
              <a:t>pointer arithmetic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</p:txBody>
      </p:sp>
      <p:sp>
        <p:nvSpPr>
          <p:cNvPr id="133124" name="Footer Placeholder 3"/>
          <p:cNvSpPr>
            <a:spLocks noGrp="1"/>
          </p:cNvSpPr>
          <p:nvPr>
            <p:ph type="ftr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/>
              <a:t>© 2016 Pearson Education, Ltd.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9423772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36523"/>
            <a:ext cx="8229600" cy="639762"/>
          </a:xfrm>
        </p:spPr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Calibri" panose="020F0502020204030204" pitchFamily="34" charset="0"/>
              </a:rPr>
              <a:t>7.9  </a:t>
            </a:r>
            <a:r>
              <a:rPr lang="en-US" dirty="0">
                <a:solidFill>
                  <a:srgbClr val="3380E6"/>
                </a:solidFill>
                <a:latin typeface="Calibri" panose="020F0502020204030204" pitchFamily="34" charset="0"/>
              </a:rPr>
              <a:t>Relationship between Pointers and Arrays (Cont.)</a:t>
            </a:r>
          </a:p>
        </p:txBody>
      </p:sp>
      <p:sp>
        <p:nvSpPr>
          <p:cNvPr id="133123" name="Text Placeholder 2"/>
          <p:cNvSpPr>
            <a:spLocks noGrp="1"/>
          </p:cNvSpPr>
          <p:nvPr>
            <p:ph type="body" idx="1"/>
          </p:nvPr>
        </p:nvSpPr>
        <p:spPr>
          <a:xfrm>
            <a:off x="143522" y="852254"/>
            <a:ext cx="8924278" cy="5334000"/>
          </a:xfrm>
        </p:spPr>
        <p:txBody>
          <a:bodyPr>
            <a:normAutofit fontScale="92500" lnSpcReduction="10000"/>
          </a:bodyPr>
          <a:lstStyle/>
          <a:p>
            <a:pPr algn="just" eaLnBrk="1" hangingPunct="1">
              <a:lnSpc>
                <a:spcPct val="90000"/>
              </a:lnSpc>
            </a:pP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For example, the expression</a:t>
            </a:r>
          </a:p>
          <a:p>
            <a:pPr marL="914400" lvl="2" indent="0" algn="ctr" eaLnBrk="1" hangingPunct="1">
              <a:lnSpc>
                <a:spcPct val="90000"/>
              </a:lnSpc>
              <a:buNone/>
            </a:pPr>
            <a: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*(b + </a:t>
            </a:r>
            <a:r>
              <a:rPr lang="en-US" altLang="en-US" b="1" dirty="0">
                <a:solidFill>
                  <a:srgbClr val="128AFF"/>
                </a:solidFill>
                <a:latin typeface="Consolas" panose="020B0609020204030204" pitchFamily="49" charset="0"/>
              </a:rPr>
              <a:t>3</a:t>
            </a:r>
            <a: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algn="just" eaLnBrk="1" hangingPunct="1">
              <a:lnSpc>
                <a:spcPct val="90000"/>
              </a:lnSpc>
              <a:buFont typeface="Wingdings 3" panose="05040102010807070707" pitchFamily="18" charset="2"/>
              <a:buNone/>
            </a:pP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	also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refers to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the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array element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b[3]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 eaLnBrk="1" hangingPunct="1">
              <a:lnSpc>
                <a:spcPct val="90000"/>
              </a:lnSpc>
            </a:pP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In general, all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indexed array expressions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can be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written with</a:t>
            </a:r>
            <a:r>
              <a:rPr lang="tr-TR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:</a:t>
            </a:r>
          </a:p>
          <a:p>
            <a:pPr lvl="1" algn="just">
              <a:lnSpc>
                <a:spcPct val="90000"/>
              </a:lnSpc>
            </a:pP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a </a:t>
            </a:r>
            <a:r>
              <a:rPr lang="en-US" altLang="en-US" b="1" u="sng" dirty="0">
                <a:solidFill>
                  <a:srgbClr val="000000"/>
                </a:solidFill>
                <a:latin typeface="Cambria" panose="02040503050406030204" pitchFamily="18" charset="0"/>
              </a:rPr>
              <a:t>pointer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endParaRPr lang="tr-TR" altLang="en-US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lvl="1" algn="just">
              <a:lnSpc>
                <a:spcPct val="90000"/>
              </a:lnSpc>
            </a:pP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and </a:t>
            </a:r>
            <a:r>
              <a:rPr lang="en-US" altLang="en-US" b="1" u="sng" dirty="0">
                <a:solidFill>
                  <a:srgbClr val="000000"/>
                </a:solidFill>
                <a:latin typeface="Cambria" panose="02040503050406030204" pitchFamily="18" charset="0"/>
              </a:rPr>
              <a:t>an offset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 eaLnBrk="1" hangingPunct="1">
              <a:lnSpc>
                <a:spcPct val="90000"/>
              </a:lnSpc>
            </a:pP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In this case,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pointer/offset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notation was used with the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name of the array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as a pointer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 eaLnBrk="1" hangingPunct="1">
              <a:lnSpc>
                <a:spcPct val="90000"/>
              </a:lnSpc>
            </a:pP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The preceding statement does </a:t>
            </a:r>
            <a:r>
              <a:rPr lang="en-US" altLang="en-US" b="1" u="sng" dirty="0">
                <a:solidFill>
                  <a:srgbClr val="000000"/>
                </a:solidFill>
                <a:latin typeface="Cambria" panose="02040503050406030204" pitchFamily="18" charset="0"/>
              </a:rPr>
              <a:t>not modify the array name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in any way; </a:t>
            </a:r>
            <a: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b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still points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to the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first element in the array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.</a:t>
            </a:r>
          </a:p>
          <a:p>
            <a:pPr algn="just" eaLnBrk="1" hangingPunct="1">
              <a:lnSpc>
                <a:spcPct val="90000"/>
              </a:lnSpc>
            </a:pP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Pointers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can be </a:t>
            </a:r>
            <a:r>
              <a:rPr lang="en-US" altLang="en-US" b="1" u="sng" dirty="0">
                <a:solidFill>
                  <a:srgbClr val="000000"/>
                </a:solidFill>
                <a:latin typeface="Cambria" panose="02040503050406030204" pitchFamily="18" charset="0"/>
              </a:rPr>
              <a:t>indexed like arrays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</p:txBody>
      </p:sp>
      <p:sp>
        <p:nvSpPr>
          <p:cNvPr id="134148" name="Footer Placeholder 3"/>
          <p:cNvSpPr>
            <a:spLocks noGrp="1"/>
          </p:cNvSpPr>
          <p:nvPr>
            <p:ph type="ftr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/>
              <a:t>© 2016 Pearson Education, Ltd.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476949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36523"/>
            <a:ext cx="8229600" cy="639762"/>
          </a:xfrm>
        </p:spPr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Calibri" panose="020F0502020204030204" pitchFamily="34" charset="0"/>
              </a:rPr>
              <a:t>7.9  </a:t>
            </a:r>
            <a:r>
              <a:rPr lang="en-US" dirty="0">
                <a:solidFill>
                  <a:srgbClr val="3380E6"/>
                </a:solidFill>
                <a:latin typeface="Calibri" panose="020F0502020204030204" pitchFamily="34" charset="0"/>
              </a:rPr>
              <a:t>Relationship between Pointers and Arrays (Cont.)</a:t>
            </a:r>
          </a:p>
        </p:txBody>
      </p:sp>
      <p:sp>
        <p:nvSpPr>
          <p:cNvPr id="134147" name="Text Placeholder 2"/>
          <p:cNvSpPr>
            <a:spLocks noGrp="1"/>
          </p:cNvSpPr>
          <p:nvPr>
            <p:ph type="body" idx="1"/>
          </p:nvPr>
        </p:nvSpPr>
        <p:spPr>
          <a:xfrm>
            <a:off x="152400" y="928454"/>
            <a:ext cx="8839200" cy="4724400"/>
          </a:xfrm>
        </p:spPr>
        <p:txBody>
          <a:bodyPr>
            <a:noAutofit/>
          </a:bodyPr>
          <a:lstStyle/>
          <a:p>
            <a:pPr algn="just" eaLnBrk="1" hangingPunct="1"/>
            <a:r>
              <a:rPr lang="en-US" alt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If </a:t>
            </a:r>
            <a:r>
              <a:rPr lang="en-US" altLang="en-US" sz="2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bPtr</a:t>
            </a:r>
            <a:r>
              <a:rPr lang="en-US" alt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 has the </a:t>
            </a:r>
            <a:r>
              <a:rPr lang="en-US" altLang="en-US" sz="2600" u="sng" dirty="0">
                <a:solidFill>
                  <a:srgbClr val="000000"/>
                </a:solidFill>
                <a:latin typeface="Cambria" panose="02040503050406030204" pitchFamily="18" charset="0"/>
              </a:rPr>
              <a:t>value</a:t>
            </a:r>
            <a:r>
              <a:rPr lang="en-US" alt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2600" b="1" dirty="0">
                <a:solidFill>
                  <a:srgbClr val="000000"/>
                </a:solidFill>
                <a:latin typeface="Consolas" panose="020B0609020204030204" pitchFamily="49" charset="0"/>
              </a:rPr>
              <a:t>b</a:t>
            </a:r>
            <a:r>
              <a:rPr lang="en-US" alt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, the expression</a:t>
            </a:r>
          </a:p>
          <a:p>
            <a:pPr marL="914400" lvl="2" indent="0" algn="ctr" eaLnBrk="1" hangingPunct="1">
              <a:buNone/>
            </a:pPr>
            <a:r>
              <a:rPr lang="en-US" altLang="en-US" sz="2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bPtr</a:t>
            </a:r>
            <a:r>
              <a:rPr lang="en-US" altLang="en-US" sz="2600" b="1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altLang="en-US" sz="2600" b="1" dirty="0">
                <a:solidFill>
                  <a:srgbClr val="128AFF"/>
                </a:solidFill>
                <a:latin typeface="Consolas" panose="020B0609020204030204" pitchFamily="49" charset="0"/>
              </a:rPr>
              <a:t>1</a:t>
            </a:r>
            <a:r>
              <a:rPr lang="en-US" altLang="en-US" sz="2600" b="1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  <a:p>
            <a:pPr algn="just" eaLnBrk="1" hangingPunct="1">
              <a:buFont typeface="Wingdings 3" panose="05040102010807070707" pitchFamily="18" charset="2"/>
              <a:buNone/>
            </a:pPr>
            <a:r>
              <a:rPr lang="en-US" alt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	refers to the </a:t>
            </a:r>
            <a:r>
              <a:rPr lang="en-US" altLang="en-US" sz="2600" u="sng" dirty="0">
                <a:solidFill>
                  <a:srgbClr val="000000"/>
                </a:solidFill>
                <a:latin typeface="Cambria" panose="02040503050406030204" pitchFamily="18" charset="0"/>
              </a:rPr>
              <a:t>array element</a:t>
            </a:r>
            <a:r>
              <a:rPr lang="en-US" alt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2600" b="1" dirty="0">
                <a:solidFill>
                  <a:srgbClr val="000000"/>
                </a:solidFill>
                <a:latin typeface="Consolas" panose="020B0609020204030204" pitchFamily="49" charset="0"/>
              </a:rPr>
              <a:t>b[1]</a:t>
            </a:r>
            <a:r>
              <a:rPr lang="en-US" alt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 eaLnBrk="1" hangingPunct="1"/>
            <a:r>
              <a:rPr lang="en-US" alt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This is referred to as </a:t>
            </a:r>
            <a:r>
              <a:rPr lang="en-US" altLang="en-US" sz="2600" b="1" dirty="0">
                <a:solidFill>
                  <a:srgbClr val="0000FF"/>
                </a:solidFill>
                <a:latin typeface="Cambria" panose="02040503050406030204" pitchFamily="18" charset="0"/>
              </a:rPr>
              <a:t>pointer/index notation</a:t>
            </a:r>
            <a:r>
              <a:rPr lang="en-US" alt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.</a:t>
            </a:r>
          </a:p>
          <a:p>
            <a:pPr algn="just" eaLnBrk="1" hangingPunct="1"/>
            <a:r>
              <a:rPr lang="en-US" alt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Remember that an </a:t>
            </a:r>
            <a:r>
              <a:rPr lang="en-US" altLang="en-US" sz="2600" b="1" u="sng" dirty="0">
                <a:solidFill>
                  <a:srgbClr val="000000"/>
                </a:solidFill>
                <a:latin typeface="Cambria" panose="02040503050406030204" pitchFamily="18" charset="0"/>
              </a:rPr>
              <a:t>array name</a:t>
            </a:r>
            <a:r>
              <a:rPr lang="en-US" alt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 is essentially a </a:t>
            </a:r>
            <a:r>
              <a:rPr lang="en-US" altLang="en-US" sz="2600" b="1" u="sng" dirty="0">
                <a:solidFill>
                  <a:srgbClr val="000000"/>
                </a:solidFill>
                <a:latin typeface="Cambria" panose="02040503050406030204" pitchFamily="18" charset="0"/>
              </a:rPr>
              <a:t>constant pointer</a:t>
            </a:r>
            <a:r>
              <a:rPr lang="en-US" alt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; it </a:t>
            </a:r>
            <a:r>
              <a:rPr lang="en-US" altLang="en-US" sz="2600" b="1" u="sng" dirty="0">
                <a:solidFill>
                  <a:srgbClr val="000000"/>
                </a:solidFill>
                <a:latin typeface="Cambria" panose="02040503050406030204" pitchFamily="18" charset="0"/>
              </a:rPr>
              <a:t>always points to</a:t>
            </a:r>
            <a:r>
              <a:rPr lang="en-US" alt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 the </a:t>
            </a:r>
            <a:r>
              <a:rPr lang="en-US" altLang="en-US" sz="2600" b="1" u="sng" dirty="0">
                <a:solidFill>
                  <a:srgbClr val="000000"/>
                </a:solidFill>
                <a:latin typeface="Cambria" panose="02040503050406030204" pitchFamily="18" charset="0"/>
              </a:rPr>
              <a:t>beginning of the array</a:t>
            </a:r>
            <a:r>
              <a:rPr lang="en-US" alt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 eaLnBrk="1" hangingPunct="1"/>
            <a:r>
              <a:rPr lang="en-US" alt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Thus, the expression</a:t>
            </a:r>
          </a:p>
          <a:p>
            <a:pPr marL="914400" lvl="2" indent="0" algn="ctr" eaLnBrk="1" hangingPunct="1">
              <a:buNone/>
            </a:pPr>
            <a:r>
              <a:rPr lang="en-US" altLang="en-US" sz="2600" b="1" dirty="0">
                <a:solidFill>
                  <a:srgbClr val="000000"/>
                </a:solidFill>
                <a:latin typeface="Consolas" panose="020B0609020204030204" pitchFamily="49" charset="0"/>
              </a:rPr>
              <a:t>b += </a:t>
            </a:r>
            <a:r>
              <a:rPr lang="en-US" altLang="en-US" sz="2600" b="1" dirty="0">
                <a:solidFill>
                  <a:srgbClr val="128AFF"/>
                </a:solidFill>
                <a:latin typeface="Consolas" panose="020B0609020204030204" pitchFamily="49" charset="0"/>
              </a:rPr>
              <a:t>3</a:t>
            </a:r>
          </a:p>
          <a:p>
            <a:pPr algn="just" eaLnBrk="1" hangingPunct="1">
              <a:buFont typeface="Wingdings 3" panose="05040102010807070707" pitchFamily="18" charset="2"/>
              <a:buNone/>
            </a:pPr>
            <a:r>
              <a:rPr lang="en-US" alt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	is </a:t>
            </a:r>
            <a:r>
              <a:rPr lang="en-US" altLang="en-US" sz="2600" i="1" u="sng" dirty="0">
                <a:solidFill>
                  <a:srgbClr val="000000"/>
                </a:solidFill>
                <a:latin typeface="Cambria" panose="02040503050406030204" pitchFamily="18" charset="0"/>
              </a:rPr>
              <a:t>invalid</a:t>
            </a:r>
            <a:r>
              <a:rPr lang="en-US" alt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 because it </a:t>
            </a:r>
            <a:r>
              <a:rPr lang="en-US" altLang="en-US" sz="2600" u="sng" dirty="0">
                <a:solidFill>
                  <a:srgbClr val="000000"/>
                </a:solidFill>
                <a:latin typeface="Cambria" panose="02040503050406030204" pitchFamily="18" charset="0"/>
              </a:rPr>
              <a:t>attempts to modify</a:t>
            </a:r>
            <a:r>
              <a:rPr lang="en-US" alt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 the value of the </a:t>
            </a:r>
            <a:r>
              <a:rPr lang="en-US" altLang="en-US" sz="2600" u="sng" dirty="0">
                <a:solidFill>
                  <a:srgbClr val="000000"/>
                </a:solidFill>
                <a:latin typeface="Cambria" panose="02040503050406030204" pitchFamily="18" charset="0"/>
              </a:rPr>
              <a:t>array name</a:t>
            </a:r>
            <a:r>
              <a:rPr lang="en-US" alt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 with pointer arithmetic.</a:t>
            </a:r>
          </a:p>
        </p:txBody>
      </p:sp>
      <p:pic>
        <p:nvPicPr>
          <p:cNvPr id="5" name="Picture 1" descr="chtp8_07_Page_57">
            <a:extLst>
              <a:ext uri="{FF2B5EF4-FFF2-40B4-BE49-F238E27FC236}">
                <a16:creationId xmlns:a16="http://schemas.microsoft.com/office/drawing/2014/main" xmlns="" id="{013ABC36-C3D9-4D85-B674-858296E414FF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6" t="5555" r="6206" b="81112"/>
          <a:stretch/>
        </p:blipFill>
        <p:spPr>
          <a:xfrm>
            <a:off x="914400" y="5745332"/>
            <a:ext cx="7416001" cy="864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3087802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68275"/>
            <a:ext cx="8229600" cy="563562"/>
          </a:xfrm>
        </p:spPr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Calibri" panose="020F0502020204030204" pitchFamily="34" charset="0"/>
              </a:rPr>
              <a:t>7.9  </a:t>
            </a:r>
            <a:r>
              <a:rPr lang="en-US" dirty="0">
                <a:solidFill>
                  <a:srgbClr val="3380E6"/>
                </a:solidFill>
                <a:latin typeface="Calibri" panose="020F0502020204030204" pitchFamily="34" charset="0"/>
              </a:rPr>
              <a:t>Relationship between Pointers and Arrays (Cont.)</a:t>
            </a:r>
          </a:p>
        </p:txBody>
      </p:sp>
      <p:sp>
        <p:nvSpPr>
          <p:cNvPr id="136195" name="Text Placeholder 2"/>
          <p:cNvSpPr>
            <a:spLocks noGrp="1"/>
          </p:cNvSpPr>
          <p:nvPr>
            <p:ph type="body" idx="1"/>
          </p:nvPr>
        </p:nvSpPr>
        <p:spPr>
          <a:xfrm>
            <a:off x="76200" y="838201"/>
            <a:ext cx="8991600" cy="2590799"/>
          </a:xfrm>
        </p:spPr>
        <p:txBody>
          <a:bodyPr>
            <a:normAutofit fontScale="85000" lnSpcReduction="20000"/>
          </a:bodyPr>
          <a:lstStyle/>
          <a:p>
            <a:pPr algn="just" eaLnBrk="1" hangingPunct="1"/>
            <a:r>
              <a:rPr lang="en-US" alt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Figure 7.20 uses the </a:t>
            </a:r>
            <a:r>
              <a:rPr lang="en-US" altLang="en-US" sz="2600" u="sng" dirty="0">
                <a:solidFill>
                  <a:srgbClr val="000000"/>
                </a:solidFill>
                <a:latin typeface="Cambria" panose="02040503050406030204" pitchFamily="18" charset="0"/>
              </a:rPr>
              <a:t>four methods</a:t>
            </a:r>
            <a:r>
              <a:rPr lang="en-US" alt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 we’ve discussed for </a:t>
            </a:r>
            <a:r>
              <a:rPr lang="en-US" altLang="en-US" sz="2600" u="sng" dirty="0">
                <a:solidFill>
                  <a:srgbClr val="000000"/>
                </a:solidFill>
                <a:latin typeface="Cambria" panose="02040503050406030204" pitchFamily="18" charset="0"/>
              </a:rPr>
              <a:t>referring to array elements</a:t>
            </a:r>
            <a:r>
              <a:rPr lang="en-US" alt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—</a:t>
            </a:r>
            <a:endParaRPr lang="tr-TR" altLang="en-US" sz="260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lvl="1" algn="just"/>
            <a:r>
              <a:rPr lang="en-US" alt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array indexing, </a:t>
            </a:r>
            <a:endParaRPr lang="tr-TR" altLang="en-US" sz="260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lvl="1" algn="just"/>
            <a:r>
              <a:rPr lang="en-US" alt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pointer/offset with the array name as a pointer, </a:t>
            </a:r>
            <a:endParaRPr lang="tr-TR" altLang="en-US" sz="260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lvl="1" algn="just"/>
            <a:r>
              <a:rPr lang="en-US" altLang="en-US" sz="2600" dirty="0">
                <a:solidFill>
                  <a:srgbClr val="0000FF"/>
                </a:solidFill>
                <a:latin typeface="Cambria" panose="02040503050406030204" pitchFamily="18" charset="0"/>
              </a:rPr>
              <a:t>pointer indexing</a:t>
            </a:r>
            <a:r>
              <a:rPr lang="en-US" alt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, </a:t>
            </a:r>
            <a:endParaRPr lang="tr-TR" altLang="en-US" sz="260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lvl="1" algn="just"/>
            <a:r>
              <a:rPr lang="en-US" alt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and pointer/offset with a pointer—</a:t>
            </a:r>
            <a:endParaRPr lang="tr-TR" altLang="en-US" sz="260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algn="just" eaLnBrk="1" hangingPunct="1"/>
            <a:r>
              <a:rPr lang="en-US" alt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to print the four elements of the </a:t>
            </a:r>
            <a:r>
              <a:rPr lang="en-US" altLang="en-US" sz="2600" u="sng" dirty="0">
                <a:solidFill>
                  <a:srgbClr val="000000"/>
                </a:solidFill>
                <a:latin typeface="Cambria" panose="02040503050406030204" pitchFamily="18" charset="0"/>
              </a:rPr>
              <a:t>integer array </a:t>
            </a:r>
            <a:r>
              <a:rPr lang="en-US" altLang="en-US" u="sng" dirty="0">
                <a:solidFill>
                  <a:srgbClr val="000000"/>
                </a:solidFill>
                <a:latin typeface="Consolas" panose="020B0609020204030204" pitchFamily="49" charset="0"/>
              </a:rPr>
              <a:t>b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</p:txBody>
      </p:sp>
      <p:sp>
        <p:nvSpPr>
          <p:cNvPr id="137220" name="Footer Placeholder 3"/>
          <p:cNvSpPr>
            <a:spLocks noGrp="1"/>
          </p:cNvSpPr>
          <p:nvPr>
            <p:ph type="ftr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/>
              <a:t>© 2016 Pearson Education, Ltd. All rights reserved.</a:t>
            </a:r>
          </a:p>
        </p:txBody>
      </p:sp>
      <p:pic>
        <p:nvPicPr>
          <p:cNvPr id="5" name="Picture 1" descr="chtp8_07_Page_59">
            <a:extLst>
              <a:ext uri="{FF2B5EF4-FFF2-40B4-BE49-F238E27FC236}">
                <a16:creationId xmlns:a16="http://schemas.microsoft.com/office/drawing/2014/main" xmlns="" id="{8DC66891-AAAF-47E0-B41D-253932EE52B5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1" t="6666" r="15651" b="23333"/>
          <a:stretch/>
        </p:blipFill>
        <p:spPr>
          <a:xfrm>
            <a:off x="1806586" y="3331342"/>
            <a:ext cx="5101721" cy="334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8276681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tp8_07_Page_58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Ltd.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7122497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0542" y="168275"/>
            <a:ext cx="8229600" cy="563562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Calibri" panose="020F0502020204030204" pitchFamily="34" charset="0"/>
              </a:rPr>
              <a:t>7.3  </a:t>
            </a:r>
            <a:r>
              <a:rPr lang="en-US" dirty="0">
                <a:solidFill>
                  <a:srgbClr val="3380E6"/>
                </a:solidFill>
                <a:latin typeface="Calibri" panose="020F0502020204030204" pitchFamily="34" charset="0"/>
              </a:rPr>
              <a:t>Pointer Operators (Cont.)</a:t>
            </a:r>
          </a:p>
        </p:txBody>
      </p:sp>
      <p:sp>
        <p:nvSpPr>
          <p:cNvPr id="23555" name="Text Placeholder 2"/>
          <p:cNvSpPr>
            <a:spLocks noGrp="1"/>
          </p:cNvSpPr>
          <p:nvPr>
            <p:ph type="body" idx="1"/>
          </p:nvPr>
        </p:nvSpPr>
        <p:spPr>
          <a:xfrm>
            <a:off x="152400" y="760689"/>
            <a:ext cx="8839200" cy="3658911"/>
          </a:xfrm>
        </p:spPr>
        <p:txBody>
          <a:bodyPr>
            <a:normAutofit fontScale="92500" lnSpcReduction="10000"/>
          </a:bodyPr>
          <a:lstStyle/>
          <a:p>
            <a:pPr marL="109537" indent="0" algn="just" eaLnBrk="1" hangingPunct="1">
              <a:buFont typeface="Wingdings 3" panose="05040102010807070707" pitchFamily="18" charset="2"/>
              <a:buNone/>
              <a:defRPr/>
            </a:pPr>
            <a:r>
              <a:rPr lang="en-US" b="1" i="1" dirty="0">
                <a:solidFill>
                  <a:srgbClr val="000000"/>
                </a:solidFill>
                <a:latin typeface="Cambria" panose="02040503050406030204" pitchFamily="18" charset="0"/>
              </a:rPr>
              <a:t>Pointer Representation in Memory</a:t>
            </a:r>
          </a:p>
          <a:p>
            <a:pPr algn="just" eaLnBrk="1" hangingPunct="1">
              <a:defRPr/>
            </a:pPr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</a:rPr>
              <a:t>Figure 7.3 shows the representation of the </a:t>
            </a:r>
            <a:r>
              <a:rPr 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pointer in memory</a:t>
            </a:r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</a:rPr>
              <a:t>, assuming that </a:t>
            </a:r>
            <a:r>
              <a:rPr 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integer variable </a:t>
            </a:r>
            <a:r>
              <a:rPr lang="en-US" u="sng" dirty="0">
                <a:solidFill>
                  <a:srgbClr val="000000"/>
                </a:solidFill>
                <a:latin typeface="Consolas" panose="020B0609020204030204" pitchFamily="49" charset="0"/>
              </a:rPr>
              <a:t>y</a:t>
            </a:r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</a:rPr>
              <a:t> is </a:t>
            </a:r>
            <a:r>
              <a:rPr 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stored at location </a:t>
            </a:r>
            <a:r>
              <a:rPr lang="en-US" u="sng" dirty="0">
                <a:solidFill>
                  <a:srgbClr val="000000"/>
                </a:solidFill>
                <a:latin typeface="Consolas" panose="020B0609020204030204" pitchFamily="49" charset="0"/>
              </a:rPr>
              <a:t>600000</a:t>
            </a:r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</a:rPr>
              <a:t>, and </a:t>
            </a:r>
            <a:r>
              <a:rPr 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pointer variable</a:t>
            </a:r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yPtr</a:t>
            </a:r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</a:rPr>
              <a:t> is </a:t>
            </a:r>
            <a:r>
              <a:rPr 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stored at location </a:t>
            </a:r>
            <a:r>
              <a:rPr lang="en-US" u="sng" dirty="0">
                <a:solidFill>
                  <a:srgbClr val="000000"/>
                </a:solidFill>
                <a:latin typeface="Consolas" panose="020B0609020204030204" pitchFamily="49" charset="0"/>
              </a:rPr>
              <a:t>500000</a:t>
            </a:r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 eaLnBrk="1" hangingPunct="1">
              <a:defRPr/>
            </a:pPr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</a:rPr>
              <a:t>The </a:t>
            </a:r>
            <a:r>
              <a:rPr 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operand</a:t>
            </a:r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</a:rPr>
              <a:t> of the </a:t>
            </a:r>
            <a:r>
              <a:rPr lang="en-US" b="1" u="sng" dirty="0">
                <a:solidFill>
                  <a:srgbClr val="000000"/>
                </a:solidFill>
                <a:latin typeface="Cambria" panose="02040503050406030204" pitchFamily="18" charset="0"/>
              </a:rPr>
              <a:t>address operator</a:t>
            </a:r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</a:rPr>
              <a:t> must be a </a:t>
            </a:r>
            <a:r>
              <a:rPr 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variable</a:t>
            </a:r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</a:rPr>
              <a:t>; the </a:t>
            </a:r>
            <a:r>
              <a:rPr lang="en-US" b="1" u="sng" dirty="0">
                <a:solidFill>
                  <a:srgbClr val="000000"/>
                </a:solidFill>
                <a:latin typeface="Cambria" panose="02040503050406030204" pitchFamily="18" charset="0"/>
              </a:rPr>
              <a:t>address operator</a:t>
            </a:r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i="1" u="sng" dirty="0">
                <a:solidFill>
                  <a:srgbClr val="000000"/>
                </a:solidFill>
                <a:latin typeface="Cambria" panose="02040503050406030204" pitchFamily="18" charset="0"/>
              </a:rPr>
              <a:t>cannot</a:t>
            </a:r>
            <a:r>
              <a:rPr 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 be applied</a:t>
            </a:r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</a:rPr>
              <a:t> to constants or expressions.</a:t>
            </a:r>
          </a:p>
        </p:txBody>
      </p:sp>
      <p:pic>
        <p:nvPicPr>
          <p:cNvPr id="5" name="Picture 1" descr="chtp8_07_Page_09">
            <a:extLst>
              <a:ext uri="{FF2B5EF4-FFF2-40B4-BE49-F238E27FC236}">
                <a16:creationId xmlns:a16="http://schemas.microsoft.com/office/drawing/2014/main" xmlns="" id="{D1E6E811-DC92-48FB-BAF0-3032424A91AA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8" t="5555" r="3631" b="50000"/>
          <a:stretch/>
        </p:blipFill>
        <p:spPr>
          <a:xfrm>
            <a:off x="1406341" y="4448452"/>
            <a:ext cx="6318001" cy="234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8557072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tp8_07_Page_59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Ltd.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50108405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tp8_07_Page_60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Ltd.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56971003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229600" cy="563562"/>
          </a:xfrm>
        </p:spPr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Calibri" panose="020F0502020204030204" pitchFamily="34" charset="0"/>
              </a:rPr>
              <a:t>7.9  </a:t>
            </a:r>
            <a:r>
              <a:rPr lang="en-US" dirty="0">
                <a:solidFill>
                  <a:srgbClr val="3380E6"/>
                </a:solidFill>
                <a:latin typeface="Calibri" panose="020F0502020204030204" pitchFamily="34" charset="0"/>
              </a:rPr>
              <a:t>Relationship between Pointers and Arrays (Cont.)</a:t>
            </a:r>
          </a:p>
        </p:txBody>
      </p:sp>
      <p:sp>
        <p:nvSpPr>
          <p:cNvPr id="141315" name="Text Placeholder 2"/>
          <p:cNvSpPr>
            <a:spLocks noGrp="1"/>
          </p:cNvSpPr>
          <p:nvPr>
            <p:ph type="body" idx="1"/>
          </p:nvPr>
        </p:nvSpPr>
        <p:spPr>
          <a:xfrm>
            <a:off x="76200" y="990600"/>
            <a:ext cx="8915400" cy="4343400"/>
          </a:xfrm>
        </p:spPr>
        <p:txBody>
          <a:bodyPr>
            <a:normAutofit fontScale="92500" lnSpcReduction="20000"/>
          </a:bodyPr>
          <a:lstStyle/>
          <a:p>
            <a:pPr marL="109537" indent="0" algn="just" eaLnBrk="1" hangingPunct="1">
              <a:buFont typeface="Wingdings 3" panose="05040102010807070707" pitchFamily="18" charset="2"/>
              <a:buNone/>
              <a:defRPr/>
            </a:pPr>
            <a:r>
              <a:rPr lang="en-US" b="1" i="1" dirty="0">
                <a:solidFill>
                  <a:srgbClr val="000000"/>
                </a:solidFill>
                <a:latin typeface="Cambria" panose="02040503050406030204" pitchFamily="18" charset="0"/>
              </a:rPr>
              <a:t>String Copying with Arrays and Pointers</a:t>
            </a:r>
          </a:p>
          <a:p>
            <a:pPr algn="just" eaLnBrk="1" hangingPunct="1">
              <a:defRPr/>
            </a:pPr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</a:rPr>
              <a:t>To further illustrate the </a:t>
            </a:r>
            <a:r>
              <a:rPr 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interchangeability of arrays</a:t>
            </a:r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and pointers</a:t>
            </a:r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</a:rPr>
              <a:t>, let’s look at the </a:t>
            </a:r>
            <a:r>
              <a:rPr 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two string-copying functions</a:t>
            </a:r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</a:rPr>
              <a:t>—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copy1</a:t>
            </a:r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</a:rPr>
              <a:t> and 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copy2</a:t>
            </a:r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</a:rPr>
              <a:t>—in the program of Fig. 7.21. </a:t>
            </a:r>
          </a:p>
          <a:p>
            <a:pPr algn="just" eaLnBrk="1" hangingPunct="1">
              <a:defRPr/>
            </a:pPr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</a:rPr>
              <a:t>Both functions </a:t>
            </a:r>
            <a:r>
              <a:rPr 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copy a string</a:t>
            </a:r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</a:rPr>
              <a:t> into a </a:t>
            </a:r>
            <a:r>
              <a:rPr 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character array</a:t>
            </a:r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 eaLnBrk="1" hangingPunct="1">
              <a:defRPr/>
            </a:pPr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</a:rPr>
              <a:t>After a comparison of the </a:t>
            </a:r>
            <a:r>
              <a:rPr 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function prototypes</a:t>
            </a:r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</a:rPr>
              <a:t> for 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copy1</a:t>
            </a:r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</a:rPr>
              <a:t> and 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copy2</a:t>
            </a:r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</a:rPr>
              <a:t>, the functions appear </a:t>
            </a:r>
            <a:r>
              <a:rPr 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identical</a:t>
            </a:r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 eaLnBrk="1" hangingPunct="1">
              <a:defRPr/>
            </a:pPr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</a:rPr>
              <a:t>They accomplish the </a:t>
            </a:r>
            <a:r>
              <a:rPr 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same task</a:t>
            </a:r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</a:rPr>
              <a:t>; but they’re </a:t>
            </a:r>
            <a:r>
              <a:rPr lang="en-US" b="1" u="sng" dirty="0">
                <a:solidFill>
                  <a:srgbClr val="000000"/>
                </a:solidFill>
                <a:latin typeface="Cambria" panose="02040503050406030204" pitchFamily="18" charset="0"/>
              </a:rPr>
              <a:t>implemented differently</a:t>
            </a:r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</p:txBody>
      </p:sp>
      <p:pic>
        <p:nvPicPr>
          <p:cNvPr id="5" name="Picture 1" descr="chtp8_07_Page_61">
            <a:extLst>
              <a:ext uri="{FF2B5EF4-FFF2-40B4-BE49-F238E27FC236}">
                <a16:creationId xmlns:a16="http://schemas.microsoft.com/office/drawing/2014/main" xmlns="" id="{24ECBF6E-5358-4F47-A073-44E6C142A7CD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333" r="7924" b="69222"/>
          <a:stretch/>
        </p:blipFill>
        <p:spPr>
          <a:xfrm>
            <a:off x="533400" y="5612167"/>
            <a:ext cx="8172450" cy="51046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3296941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tp8_07_Page_61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Ltd.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95940975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tp8_07_Page_62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Ltd.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29417232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31513"/>
            <a:ext cx="8229600" cy="457199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Calibri" panose="020F0502020204030204" pitchFamily="34" charset="0"/>
              </a:rPr>
              <a:t>7.9  </a:t>
            </a:r>
            <a:r>
              <a:rPr lang="en-US" dirty="0">
                <a:solidFill>
                  <a:srgbClr val="3380E6"/>
                </a:solidFill>
                <a:latin typeface="Calibri" panose="020F0502020204030204" pitchFamily="34" charset="0"/>
              </a:rPr>
              <a:t>Relationship between Pointers and Arrays (Cont.)</a:t>
            </a:r>
          </a:p>
        </p:txBody>
      </p:sp>
      <p:sp>
        <p:nvSpPr>
          <p:cNvPr id="144387" name="Text Placeholder 2"/>
          <p:cNvSpPr>
            <a:spLocks noGrp="1"/>
          </p:cNvSpPr>
          <p:nvPr>
            <p:ph type="body" idx="1"/>
          </p:nvPr>
        </p:nvSpPr>
        <p:spPr>
          <a:xfrm>
            <a:off x="152400" y="708732"/>
            <a:ext cx="8915400" cy="4625268"/>
          </a:xfrm>
        </p:spPr>
        <p:txBody>
          <a:bodyPr>
            <a:normAutofit lnSpcReduction="10000"/>
          </a:bodyPr>
          <a:lstStyle/>
          <a:p>
            <a:pPr algn="just" eaLnBrk="1" hangingPunct="1">
              <a:lnSpc>
                <a:spcPct val="80000"/>
              </a:lnSpc>
            </a:pP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Function </a:t>
            </a:r>
            <a:r>
              <a:rPr lang="en-US" altLang="en-US" sz="2500" b="1" dirty="0">
                <a:solidFill>
                  <a:srgbClr val="000000"/>
                </a:solidFill>
                <a:latin typeface="Consolas" panose="020B0609020204030204" pitchFamily="49" charset="0"/>
              </a:rPr>
              <a:t>copy1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 uses </a:t>
            </a:r>
            <a:r>
              <a:rPr lang="en-US" altLang="en-US" sz="2500" i="1" u="sng" dirty="0">
                <a:solidFill>
                  <a:srgbClr val="000000"/>
                </a:solidFill>
                <a:latin typeface="Cambria" panose="02040503050406030204" pitchFamily="18" charset="0"/>
              </a:rPr>
              <a:t>array index notation</a:t>
            </a:r>
            <a:r>
              <a:rPr lang="en-US" altLang="en-US" sz="2500" i="1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to </a:t>
            </a:r>
            <a:r>
              <a:rPr lang="en-US" altLang="en-US" sz="2500" u="sng" dirty="0">
                <a:solidFill>
                  <a:srgbClr val="000000"/>
                </a:solidFill>
                <a:latin typeface="Cambria" panose="02040503050406030204" pitchFamily="18" charset="0"/>
              </a:rPr>
              <a:t>copy the string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 in </a:t>
            </a:r>
            <a:r>
              <a:rPr lang="en-US" altLang="en-US" sz="2500" b="1" dirty="0">
                <a:solidFill>
                  <a:srgbClr val="000000"/>
                </a:solidFill>
                <a:latin typeface="Consolas" panose="020B0609020204030204" pitchFamily="49" charset="0"/>
              </a:rPr>
              <a:t>s2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 to the </a:t>
            </a:r>
            <a:r>
              <a:rPr lang="en-US" altLang="en-US" sz="2500" u="sng" dirty="0">
                <a:solidFill>
                  <a:srgbClr val="000000"/>
                </a:solidFill>
                <a:latin typeface="Cambria" panose="02040503050406030204" pitchFamily="18" charset="0"/>
              </a:rPr>
              <a:t>character array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2500" b="1" dirty="0">
                <a:solidFill>
                  <a:srgbClr val="000000"/>
                </a:solidFill>
                <a:latin typeface="Consolas" panose="020B0609020204030204" pitchFamily="49" charset="0"/>
              </a:rPr>
              <a:t>s1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 eaLnBrk="1" hangingPunct="1">
              <a:lnSpc>
                <a:spcPct val="80000"/>
              </a:lnSpc>
            </a:pP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The function defines </a:t>
            </a:r>
            <a:r>
              <a:rPr lang="en-US" altLang="en-US" sz="2500" u="sng" dirty="0">
                <a:solidFill>
                  <a:srgbClr val="000000"/>
                </a:solidFill>
                <a:latin typeface="Cambria" panose="02040503050406030204" pitchFamily="18" charset="0"/>
              </a:rPr>
              <a:t>counter variable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2500" b="1" dirty="0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 as the </a:t>
            </a:r>
            <a:r>
              <a:rPr lang="en-US" altLang="en-US" sz="2500" u="sng" dirty="0">
                <a:solidFill>
                  <a:srgbClr val="000000"/>
                </a:solidFill>
                <a:latin typeface="Cambria" panose="02040503050406030204" pitchFamily="18" charset="0"/>
              </a:rPr>
              <a:t>array index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 eaLnBrk="1" hangingPunct="1">
              <a:lnSpc>
                <a:spcPct val="80000"/>
              </a:lnSpc>
            </a:pP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The </a:t>
            </a:r>
            <a:r>
              <a:rPr lang="en-US" alt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for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 statement </a:t>
            </a:r>
            <a:r>
              <a:rPr lang="en-US" altLang="en-US" sz="2500" u="sng" dirty="0">
                <a:solidFill>
                  <a:srgbClr val="000000"/>
                </a:solidFill>
                <a:latin typeface="Cambria" panose="02040503050406030204" pitchFamily="18" charset="0"/>
              </a:rPr>
              <a:t>header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 performs the </a:t>
            </a:r>
            <a:r>
              <a:rPr lang="en-US" altLang="en-US" sz="2500" u="sng" dirty="0">
                <a:solidFill>
                  <a:srgbClr val="000000"/>
                </a:solidFill>
                <a:latin typeface="Cambria" panose="02040503050406030204" pitchFamily="18" charset="0"/>
              </a:rPr>
              <a:t>entire copy operation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—its </a:t>
            </a:r>
            <a:r>
              <a:rPr lang="en-US" altLang="en-US" sz="2500" u="sng" dirty="0">
                <a:solidFill>
                  <a:srgbClr val="000000"/>
                </a:solidFill>
                <a:latin typeface="Cambria" panose="02040503050406030204" pitchFamily="18" charset="0"/>
              </a:rPr>
              <a:t>body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 is the </a:t>
            </a:r>
            <a:r>
              <a:rPr lang="en-US" altLang="en-US" sz="2500" u="sng" dirty="0">
                <a:solidFill>
                  <a:srgbClr val="000000"/>
                </a:solidFill>
                <a:latin typeface="Cambria" panose="02040503050406030204" pitchFamily="18" charset="0"/>
              </a:rPr>
              <a:t>empty statement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 eaLnBrk="1" hangingPunct="1">
              <a:lnSpc>
                <a:spcPct val="80000"/>
              </a:lnSpc>
            </a:pP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The header specifies that </a:t>
            </a:r>
            <a:r>
              <a:rPr lang="en-US" altLang="en-US" sz="2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 is </a:t>
            </a:r>
            <a:r>
              <a:rPr lang="en-US" altLang="en-US" sz="2500" u="sng" dirty="0">
                <a:solidFill>
                  <a:srgbClr val="000000"/>
                </a:solidFill>
                <a:latin typeface="Cambria" panose="02040503050406030204" pitchFamily="18" charset="0"/>
              </a:rPr>
              <a:t>initialized to zero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 and </a:t>
            </a:r>
            <a:r>
              <a:rPr lang="en-US" altLang="en-US" sz="2500" u="sng" dirty="0">
                <a:solidFill>
                  <a:srgbClr val="000000"/>
                </a:solidFill>
                <a:latin typeface="Cambria" panose="02040503050406030204" pitchFamily="18" charset="0"/>
              </a:rPr>
              <a:t>incremented by one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 on each iteration of the loop. </a:t>
            </a:r>
          </a:p>
          <a:p>
            <a:pPr algn="just" eaLnBrk="1" hangingPunct="1">
              <a:lnSpc>
                <a:spcPct val="80000"/>
              </a:lnSpc>
            </a:pP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The expression </a:t>
            </a:r>
            <a:r>
              <a:rPr lang="en-US" altLang="en-US" sz="2500" b="1" dirty="0">
                <a:solidFill>
                  <a:srgbClr val="0000FF"/>
                </a:solidFill>
                <a:latin typeface="Cambria" panose="02040503050406030204" pitchFamily="18" charset="0"/>
              </a:rPr>
              <a:t>s1[i] = s2[i]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2500" u="sng" dirty="0">
                <a:solidFill>
                  <a:srgbClr val="000000"/>
                </a:solidFill>
                <a:latin typeface="Cambria" panose="02040503050406030204" pitchFamily="18" charset="0"/>
              </a:rPr>
              <a:t>copies one character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 from </a:t>
            </a:r>
            <a:r>
              <a:rPr lang="en-US" altLang="en-US" sz="2500" b="1" dirty="0">
                <a:solidFill>
                  <a:srgbClr val="000000"/>
                </a:solidFill>
                <a:latin typeface="Consolas" panose="020B0609020204030204" pitchFamily="49" charset="0"/>
              </a:rPr>
              <a:t>s2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 to </a:t>
            </a:r>
            <a:r>
              <a:rPr lang="en-US" altLang="en-US" sz="2500" b="1" dirty="0">
                <a:solidFill>
                  <a:srgbClr val="000000"/>
                </a:solidFill>
                <a:latin typeface="Consolas" panose="020B0609020204030204" pitchFamily="49" charset="0"/>
              </a:rPr>
              <a:t>s1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 eaLnBrk="1" hangingPunct="1">
              <a:lnSpc>
                <a:spcPct val="80000"/>
              </a:lnSpc>
            </a:pP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When the </a:t>
            </a:r>
            <a:r>
              <a:rPr lang="en-US" altLang="en-US" sz="2500" u="sng" dirty="0">
                <a:solidFill>
                  <a:srgbClr val="000000"/>
                </a:solidFill>
                <a:latin typeface="Cambria" panose="02040503050406030204" pitchFamily="18" charset="0"/>
              </a:rPr>
              <a:t>null character is encountered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 in </a:t>
            </a:r>
            <a:r>
              <a:rPr lang="en-US" altLang="en-US" sz="2500" b="1" dirty="0">
                <a:solidFill>
                  <a:srgbClr val="000000"/>
                </a:solidFill>
                <a:latin typeface="Consolas" panose="020B0609020204030204" pitchFamily="49" charset="0"/>
              </a:rPr>
              <a:t>s2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, it’s </a:t>
            </a:r>
            <a:r>
              <a:rPr lang="en-US" altLang="en-US" sz="2500" u="sng" dirty="0">
                <a:solidFill>
                  <a:srgbClr val="000000"/>
                </a:solidFill>
                <a:latin typeface="Cambria" panose="02040503050406030204" pitchFamily="18" charset="0"/>
              </a:rPr>
              <a:t>assigned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 to </a:t>
            </a:r>
            <a:r>
              <a:rPr lang="en-US" altLang="en-US" sz="2500" b="1" dirty="0">
                <a:solidFill>
                  <a:srgbClr val="000000"/>
                </a:solidFill>
                <a:latin typeface="Consolas" panose="020B0609020204030204" pitchFamily="49" charset="0"/>
              </a:rPr>
              <a:t>s1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, and the </a:t>
            </a:r>
            <a:r>
              <a:rPr lang="en-US" altLang="en-US" sz="2500" u="sng" dirty="0">
                <a:solidFill>
                  <a:srgbClr val="000000"/>
                </a:solidFill>
                <a:latin typeface="Cambria" panose="02040503050406030204" pitchFamily="18" charset="0"/>
              </a:rPr>
              <a:t>value of the assignment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 becomes the </a:t>
            </a:r>
            <a:r>
              <a:rPr lang="en-US" altLang="en-US" sz="2500" u="sng" dirty="0">
                <a:solidFill>
                  <a:srgbClr val="000000"/>
                </a:solidFill>
                <a:latin typeface="Cambria" panose="02040503050406030204" pitchFamily="18" charset="0"/>
              </a:rPr>
              <a:t>value assigned to the left operand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 (</a:t>
            </a:r>
            <a:r>
              <a:rPr lang="en-US" altLang="en-US" sz="2500" b="1" dirty="0">
                <a:solidFill>
                  <a:srgbClr val="000000"/>
                </a:solidFill>
                <a:latin typeface="Consolas" panose="020B0609020204030204" pitchFamily="49" charset="0"/>
              </a:rPr>
              <a:t>s1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). </a:t>
            </a:r>
            <a:endParaRPr lang="tr-TR" altLang="en-US" sz="250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algn="just">
              <a:lnSpc>
                <a:spcPct val="80000"/>
              </a:lnSpc>
            </a:pP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The </a:t>
            </a:r>
            <a:r>
              <a:rPr lang="en-US" altLang="en-US" sz="2500" u="sng" dirty="0">
                <a:solidFill>
                  <a:srgbClr val="000000"/>
                </a:solidFill>
                <a:latin typeface="Cambria" panose="02040503050406030204" pitchFamily="18" charset="0"/>
              </a:rPr>
              <a:t>loop terminates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 when the </a:t>
            </a:r>
            <a:r>
              <a:rPr lang="en-US" altLang="en-US" sz="2500" u="sng" dirty="0">
                <a:solidFill>
                  <a:srgbClr val="000000"/>
                </a:solidFill>
                <a:latin typeface="Cambria" panose="02040503050406030204" pitchFamily="18" charset="0"/>
              </a:rPr>
              <a:t>null character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 is </a:t>
            </a:r>
            <a:r>
              <a:rPr lang="en-US" altLang="en-US" sz="2500" u="sng" dirty="0">
                <a:solidFill>
                  <a:srgbClr val="000000"/>
                </a:solidFill>
                <a:latin typeface="Cambria" panose="02040503050406030204" pitchFamily="18" charset="0"/>
              </a:rPr>
              <a:t>assigned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 from </a:t>
            </a:r>
            <a:r>
              <a:rPr lang="en-US" altLang="en-US" sz="2500" b="1" dirty="0">
                <a:solidFill>
                  <a:srgbClr val="000000"/>
                </a:solidFill>
                <a:latin typeface="Consolas" panose="020B0609020204030204" pitchFamily="49" charset="0"/>
              </a:rPr>
              <a:t>s1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 to </a:t>
            </a:r>
            <a:r>
              <a:rPr lang="en-US" altLang="en-US" sz="2500" b="1" dirty="0">
                <a:solidFill>
                  <a:srgbClr val="000000"/>
                </a:solidFill>
                <a:latin typeface="Consolas" panose="020B0609020204030204" pitchFamily="49" charset="0"/>
              </a:rPr>
              <a:t>s2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 (false). </a:t>
            </a:r>
          </a:p>
          <a:p>
            <a:pPr algn="just" eaLnBrk="1" hangingPunct="1">
              <a:lnSpc>
                <a:spcPct val="80000"/>
              </a:lnSpc>
            </a:pPr>
            <a:endParaRPr lang="en-US" altLang="en-US" sz="2500" dirty="0">
              <a:solidFill>
                <a:srgbClr val="000000"/>
              </a:solidFill>
              <a:latin typeface="Cambria" panose="02040503050406030204" pitchFamily="18" charset="0"/>
            </a:endParaRPr>
          </a:p>
        </p:txBody>
      </p:sp>
      <p:pic>
        <p:nvPicPr>
          <p:cNvPr id="5" name="Picture 1" descr="chtp8_07_Page_62">
            <a:extLst>
              <a:ext uri="{FF2B5EF4-FFF2-40B4-BE49-F238E27FC236}">
                <a16:creationId xmlns:a16="http://schemas.microsoft.com/office/drawing/2014/main" xmlns="" id="{B366FC37-2F6F-42DB-8596-E7F1835B556F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66" r="17367" b="66667"/>
          <a:stretch/>
        </p:blipFill>
        <p:spPr>
          <a:xfrm>
            <a:off x="1828800" y="5181600"/>
            <a:ext cx="5919375" cy="1476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7535663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42995"/>
            <a:ext cx="8229600" cy="457199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Calibri" panose="020F0502020204030204" pitchFamily="34" charset="0"/>
              </a:rPr>
              <a:t>7.9  </a:t>
            </a:r>
            <a:r>
              <a:rPr lang="en-US" dirty="0">
                <a:solidFill>
                  <a:srgbClr val="3380E6"/>
                </a:solidFill>
                <a:latin typeface="Calibri" panose="020F0502020204030204" pitchFamily="34" charset="0"/>
              </a:rPr>
              <a:t>Relationship between Pointers and Arrays (Cont.)</a:t>
            </a:r>
          </a:p>
        </p:txBody>
      </p:sp>
      <p:sp>
        <p:nvSpPr>
          <p:cNvPr id="145411" name="Text Placeholder 2"/>
          <p:cNvSpPr>
            <a:spLocks noGrp="1"/>
          </p:cNvSpPr>
          <p:nvPr>
            <p:ph type="body" idx="1"/>
          </p:nvPr>
        </p:nvSpPr>
        <p:spPr>
          <a:xfrm>
            <a:off x="152400" y="838200"/>
            <a:ext cx="8915400" cy="4525963"/>
          </a:xfrm>
        </p:spPr>
        <p:txBody>
          <a:bodyPr>
            <a:normAutofit/>
          </a:bodyPr>
          <a:lstStyle/>
          <a:p>
            <a:pPr algn="just" eaLnBrk="1" hangingPunct="1">
              <a:lnSpc>
                <a:spcPct val="90000"/>
              </a:lnSpc>
            </a:pP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Function </a:t>
            </a:r>
            <a:r>
              <a:rPr lang="en-US" alt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copy2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 uses </a:t>
            </a:r>
            <a:r>
              <a:rPr lang="en-US" altLang="en-US" sz="2500" i="1" u="sng" dirty="0">
                <a:solidFill>
                  <a:srgbClr val="000000"/>
                </a:solidFill>
                <a:latin typeface="Cambria" panose="02040503050406030204" pitchFamily="18" charset="0"/>
              </a:rPr>
              <a:t>pointers</a:t>
            </a:r>
            <a:r>
              <a:rPr lang="en-US" altLang="en-US" sz="2500" i="1" dirty="0">
                <a:solidFill>
                  <a:srgbClr val="000000"/>
                </a:solidFill>
                <a:latin typeface="Cambria" panose="02040503050406030204" pitchFamily="18" charset="0"/>
              </a:rPr>
              <a:t> and </a:t>
            </a:r>
            <a:r>
              <a:rPr lang="en-US" altLang="en-US" sz="2500" i="1" u="sng" dirty="0">
                <a:solidFill>
                  <a:srgbClr val="000000"/>
                </a:solidFill>
                <a:latin typeface="Cambria" panose="02040503050406030204" pitchFamily="18" charset="0"/>
              </a:rPr>
              <a:t>pointer arithmetic</a:t>
            </a:r>
            <a:r>
              <a:rPr lang="en-US" altLang="en-US" sz="2500" i="1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to </a:t>
            </a:r>
            <a:r>
              <a:rPr lang="en-US" altLang="en-US" sz="2500" u="sng" dirty="0">
                <a:solidFill>
                  <a:srgbClr val="000000"/>
                </a:solidFill>
                <a:latin typeface="Cambria" panose="02040503050406030204" pitchFamily="18" charset="0"/>
              </a:rPr>
              <a:t>copy the string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 in </a:t>
            </a:r>
            <a:r>
              <a:rPr lang="en-US" altLang="en-US" sz="2500" b="1" dirty="0">
                <a:solidFill>
                  <a:srgbClr val="000000"/>
                </a:solidFill>
                <a:latin typeface="Consolas" panose="020B0609020204030204" pitchFamily="49" charset="0"/>
              </a:rPr>
              <a:t>s2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 to the </a:t>
            </a:r>
            <a:r>
              <a:rPr lang="en-US" altLang="en-US" sz="2500" u="sng" dirty="0">
                <a:solidFill>
                  <a:srgbClr val="000000"/>
                </a:solidFill>
                <a:latin typeface="Cambria" panose="02040503050406030204" pitchFamily="18" charset="0"/>
              </a:rPr>
              <a:t>character array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2500" b="1" dirty="0">
                <a:solidFill>
                  <a:srgbClr val="000000"/>
                </a:solidFill>
                <a:latin typeface="Consolas" panose="020B0609020204030204" pitchFamily="49" charset="0"/>
              </a:rPr>
              <a:t>s1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 eaLnBrk="1" hangingPunct="1">
              <a:lnSpc>
                <a:spcPct val="90000"/>
              </a:lnSpc>
            </a:pP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Again, the </a:t>
            </a:r>
            <a:r>
              <a:rPr lang="en-US" alt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for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 statement </a:t>
            </a:r>
            <a:r>
              <a:rPr lang="en-US" altLang="en-US" sz="2500" u="sng" dirty="0">
                <a:solidFill>
                  <a:srgbClr val="000000"/>
                </a:solidFill>
                <a:latin typeface="Cambria" panose="02040503050406030204" pitchFamily="18" charset="0"/>
              </a:rPr>
              <a:t>header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 performs the </a:t>
            </a:r>
            <a:r>
              <a:rPr lang="en-US" altLang="en-US" sz="2500" u="sng" dirty="0">
                <a:solidFill>
                  <a:srgbClr val="000000"/>
                </a:solidFill>
                <a:latin typeface="Cambria" panose="02040503050406030204" pitchFamily="18" charset="0"/>
              </a:rPr>
              <a:t>entire copy operation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 eaLnBrk="1" hangingPunct="1">
              <a:lnSpc>
                <a:spcPct val="90000"/>
              </a:lnSpc>
            </a:pP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The header does </a:t>
            </a:r>
            <a:r>
              <a:rPr lang="en-US" altLang="en-US" sz="2500" u="sng" dirty="0">
                <a:solidFill>
                  <a:srgbClr val="000000"/>
                </a:solidFill>
                <a:latin typeface="Cambria" panose="02040503050406030204" pitchFamily="18" charset="0"/>
              </a:rPr>
              <a:t>not include any variable initialization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 eaLnBrk="1" hangingPunct="1">
              <a:lnSpc>
                <a:spcPct val="90000"/>
              </a:lnSpc>
            </a:pP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As in function </a:t>
            </a:r>
            <a:r>
              <a:rPr lang="en-US" altLang="en-US" sz="2500" b="1" dirty="0">
                <a:solidFill>
                  <a:srgbClr val="000000"/>
                </a:solidFill>
                <a:latin typeface="Consolas" panose="020B0609020204030204" pitchFamily="49" charset="0"/>
              </a:rPr>
              <a:t>copy1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, the expression (</a:t>
            </a:r>
            <a:r>
              <a:rPr lang="en-US" altLang="en-US" sz="2500" b="1" dirty="0">
                <a:solidFill>
                  <a:srgbClr val="000000"/>
                </a:solidFill>
                <a:latin typeface="Consolas" panose="020B0609020204030204" pitchFamily="49" charset="0"/>
              </a:rPr>
              <a:t>*s1</a:t>
            </a:r>
            <a:r>
              <a:rPr lang="en-US" altLang="en-US" sz="2500" b="1" dirty="0">
                <a:solidFill>
                  <a:srgbClr val="000000"/>
                </a:solidFill>
                <a:latin typeface="AGaramond Bold" pitchFamily="50" charset="0"/>
              </a:rPr>
              <a:t> </a:t>
            </a:r>
            <a:r>
              <a:rPr lang="en-US" altLang="en-US" sz="25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en-US" sz="2500" b="1" dirty="0">
                <a:solidFill>
                  <a:srgbClr val="000000"/>
                </a:solidFill>
                <a:latin typeface="AGaramond Bold" pitchFamily="50" charset="0"/>
              </a:rPr>
              <a:t> </a:t>
            </a:r>
            <a:r>
              <a:rPr lang="en-US" altLang="en-US" sz="2500" b="1" dirty="0">
                <a:solidFill>
                  <a:srgbClr val="000000"/>
                </a:solidFill>
                <a:latin typeface="Consolas" panose="020B0609020204030204" pitchFamily="49" charset="0"/>
              </a:rPr>
              <a:t>*s2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) performs the </a:t>
            </a:r>
            <a:r>
              <a:rPr lang="en-US" altLang="en-US" sz="2500" u="sng" dirty="0">
                <a:solidFill>
                  <a:srgbClr val="000000"/>
                </a:solidFill>
                <a:latin typeface="Cambria" panose="02040503050406030204" pitchFamily="18" charset="0"/>
              </a:rPr>
              <a:t>copy operation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 eaLnBrk="1" hangingPunct="1">
              <a:lnSpc>
                <a:spcPct val="90000"/>
              </a:lnSpc>
            </a:pPr>
            <a:r>
              <a:rPr lang="en-US" altLang="en-US" sz="2500" u="sng" dirty="0">
                <a:solidFill>
                  <a:srgbClr val="000000"/>
                </a:solidFill>
                <a:latin typeface="Cambria" panose="02040503050406030204" pitchFamily="18" charset="0"/>
              </a:rPr>
              <a:t>Pointer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2500" b="1" dirty="0">
                <a:solidFill>
                  <a:srgbClr val="000000"/>
                </a:solidFill>
                <a:latin typeface="Consolas" panose="020B0609020204030204" pitchFamily="49" charset="0"/>
              </a:rPr>
              <a:t>s2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 is </a:t>
            </a:r>
            <a:r>
              <a:rPr lang="en-US" altLang="en-US" sz="2500" b="1" u="sng" dirty="0">
                <a:solidFill>
                  <a:srgbClr val="000000"/>
                </a:solidFill>
                <a:latin typeface="Cambria" panose="02040503050406030204" pitchFamily="18" charset="0"/>
              </a:rPr>
              <a:t>dereferenced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, and the </a:t>
            </a:r>
            <a:r>
              <a:rPr lang="en-US" altLang="en-US" sz="2500" u="sng" dirty="0">
                <a:solidFill>
                  <a:srgbClr val="000000"/>
                </a:solidFill>
                <a:latin typeface="Cambria" panose="02040503050406030204" pitchFamily="18" charset="0"/>
              </a:rPr>
              <a:t>resulting character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 is </a:t>
            </a:r>
            <a:r>
              <a:rPr lang="en-US" altLang="en-US" sz="2500" u="sng" dirty="0">
                <a:solidFill>
                  <a:srgbClr val="000000"/>
                </a:solidFill>
                <a:latin typeface="Cambria" panose="02040503050406030204" pitchFamily="18" charset="0"/>
              </a:rPr>
              <a:t>assigned to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 the </a:t>
            </a:r>
            <a:r>
              <a:rPr lang="en-US" altLang="en-US" sz="2500" u="sng" dirty="0">
                <a:solidFill>
                  <a:srgbClr val="000000"/>
                </a:solidFill>
                <a:latin typeface="Cambria" panose="02040503050406030204" pitchFamily="18" charset="0"/>
              </a:rPr>
              <a:t>dereferenced pointer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2500" b="1" dirty="0">
                <a:solidFill>
                  <a:srgbClr val="000000"/>
                </a:solidFill>
                <a:latin typeface="Consolas" panose="020B0609020204030204" pitchFamily="49" charset="0"/>
              </a:rPr>
              <a:t>*s1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</p:txBody>
      </p:sp>
      <p:pic>
        <p:nvPicPr>
          <p:cNvPr id="5" name="Picture 1" descr="chtp8_07_Page_62">
            <a:extLst>
              <a:ext uri="{FF2B5EF4-FFF2-40B4-BE49-F238E27FC236}">
                <a16:creationId xmlns:a16="http://schemas.microsoft.com/office/drawing/2014/main" xmlns="" id="{82DCA8FA-21BC-4F8D-B8B5-3CACDC9007ED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666" r="31962" b="36667"/>
          <a:stretch/>
        </p:blipFill>
        <p:spPr>
          <a:xfrm>
            <a:off x="1590675" y="4724400"/>
            <a:ext cx="6038850" cy="1828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7284921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36523"/>
            <a:ext cx="8229600" cy="457199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Calibri" panose="020F0502020204030204" pitchFamily="34" charset="0"/>
              </a:rPr>
              <a:t>7.9  </a:t>
            </a:r>
            <a:r>
              <a:rPr lang="en-US" dirty="0">
                <a:solidFill>
                  <a:srgbClr val="3380E6"/>
                </a:solidFill>
                <a:latin typeface="Calibri" panose="020F0502020204030204" pitchFamily="34" charset="0"/>
              </a:rPr>
              <a:t>Relationship between Pointers and Arrays (Cont.)</a:t>
            </a:r>
          </a:p>
        </p:txBody>
      </p:sp>
      <p:sp>
        <p:nvSpPr>
          <p:cNvPr id="146435" name="Text Placeholder 2"/>
          <p:cNvSpPr>
            <a:spLocks noGrp="1"/>
          </p:cNvSpPr>
          <p:nvPr>
            <p:ph type="body" idx="1"/>
          </p:nvPr>
        </p:nvSpPr>
        <p:spPr>
          <a:xfrm>
            <a:off x="183472" y="762000"/>
            <a:ext cx="8808128" cy="5638800"/>
          </a:xfrm>
        </p:spPr>
        <p:txBody>
          <a:bodyPr>
            <a:normAutofit/>
          </a:bodyPr>
          <a:lstStyle/>
          <a:p>
            <a:pPr algn="just" eaLnBrk="1" hangingPunct="1">
              <a:lnSpc>
                <a:spcPct val="90000"/>
              </a:lnSpc>
            </a:pP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After the assignment in the condition, the </a:t>
            </a:r>
            <a:r>
              <a:rPr lang="en-US" altLang="en-US" sz="2500" u="sng" dirty="0">
                <a:solidFill>
                  <a:srgbClr val="000000"/>
                </a:solidFill>
                <a:latin typeface="Cambria" panose="02040503050406030204" pitchFamily="18" charset="0"/>
              </a:rPr>
              <a:t>pointers are incremented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 to </a:t>
            </a:r>
            <a:r>
              <a:rPr lang="en-US" altLang="en-US" sz="2500" u="sng" dirty="0">
                <a:solidFill>
                  <a:srgbClr val="000000"/>
                </a:solidFill>
                <a:latin typeface="Cambria" panose="02040503050406030204" pitchFamily="18" charset="0"/>
              </a:rPr>
              <a:t>point to the next element of array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2500" b="1" dirty="0">
                <a:solidFill>
                  <a:srgbClr val="000000"/>
                </a:solidFill>
                <a:latin typeface="Consolas" panose="020B0609020204030204" pitchFamily="49" charset="0"/>
              </a:rPr>
              <a:t>s1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 and the </a:t>
            </a:r>
            <a:r>
              <a:rPr lang="en-US" altLang="en-US" sz="2500" u="sng" dirty="0">
                <a:solidFill>
                  <a:srgbClr val="000000"/>
                </a:solidFill>
                <a:latin typeface="Cambria" panose="02040503050406030204" pitchFamily="18" charset="0"/>
              </a:rPr>
              <a:t>next character of string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2500" b="1" dirty="0">
                <a:solidFill>
                  <a:srgbClr val="000000"/>
                </a:solidFill>
                <a:latin typeface="Consolas" panose="020B0609020204030204" pitchFamily="49" charset="0"/>
              </a:rPr>
              <a:t>s2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, respectively. </a:t>
            </a:r>
          </a:p>
          <a:p>
            <a:pPr algn="just" eaLnBrk="1" hangingPunct="1">
              <a:lnSpc>
                <a:spcPct val="90000"/>
              </a:lnSpc>
            </a:pP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When the </a:t>
            </a:r>
            <a:r>
              <a:rPr lang="en-US" altLang="en-US" sz="2500" u="sng" dirty="0">
                <a:solidFill>
                  <a:srgbClr val="000000"/>
                </a:solidFill>
                <a:latin typeface="Cambria" panose="02040503050406030204" pitchFamily="18" charset="0"/>
              </a:rPr>
              <a:t>null character is encountered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 in </a:t>
            </a:r>
            <a:r>
              <a:rPr lang="en-US" altLang="en-US" sz="2500" b="1" dirty="0">
                <a:solidFill>
                  <a:srgbClr val="000000"/>
                </a:solidFill>
                <a:latin typeface="Consolas" panose="020B0609020204030204" pitchFamily="49" charset="0"/>
              </a:rPr>
              <a:t>s2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, it’s </a:t>
            </a:r>
            <a:r>
              <a:rPr lang="en-US" altLang="en-US" sz="2500" u="sng" dirty="0">
                <a:solidFill>
                  <a:srgbClr val="000000"/>
                </a:solidFill>
                <a:latin typeface="Cambria" panose="02040503050406030204" pitchFamily="18" charset="0"/>
              </a:rPr>
              <a:t>assigned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 to the </a:t>
            </a:r>
            <a:r>
              <a:rPr lang="en-US" altLang="en-US" sz="2500" u="sng" dirty="0">
                <a:solidFill>
                  <a:srgbClr val="000000"/>
                </a:solidFill>
                <a:latin typeface="Cambria" panose="02040503050406030204" pitchFamily="18" charset="0"/>
              </a:rPr>
              <a:t>dereferenced pointer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2500" b="1" dirty="0">
                <a:solidFill>
                  <a:srgbClr val="000000"/>
                </a:solidFill>
                <a:latin typeface="Consolas" panose="020B0609020204030204" pitchFamily="49" charset="0"/>
              </a:rPr>
              <a:t>s1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 and the </a:t>
            </a:r>
            <a:r>
              <a:rPr lang="en-US" altLang="en-US" sz="2500" u="sng" dirty="0">
                <a:solidFill>
                  <a:srgbClr val="000000"/>
                </a:solidFill>
                <a:latin typeface="Cambria" panose="02040503050406030204" pitchFamily="18" charset="0"/>
              </a:rPr>
              <a:t>loop terminates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  <a:endParaRPr lang="tr-TR" altLang="en-US" sz="250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algn="just" eaLnBrk="1" hangingPunct="1">
              <a:lnSpc>
                <a:spcPct val="90000"/>
              </a:lnSpc>
            </a:pPr>
            <a:endParaRPr lang="tr-TR" altLang="en-US" sz="250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algn="just" eaLnBrk="1" hangingPunct="1">
              <a:lnSpc>
                <a:spcPct val="90000"/>
              </a:lnSpc>
            </a:pPr>
            <a:endParaRPr lang="en-US" altLang="en-US" sz="250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algn="just" eaLnBrk="1" hangingPunct="1">
              <a:lnSpc>
                <a:spcPct val="90000"/>
              </a:lnSpc>
            </a:pPr>
            <a:endParaRPr lang="tr-TR" altLang="en-US" sz="2500" i="1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marL="0" indent="0" algn="just" eaLnBrk="1" hangingPunct="1">
              <a:lnSpc>
                <a:spcPct val="90000"/>
              </a:lnSpc>
              <a:buNone/>
            </a:pPr>
            <a:endParaRPr lang="tr-TR" altLang="en-US" sz="2500" i="1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algn="just" eaLnBrk="1" hangingPunct="1">
              <a:lnSpc>
                <a:spcPct val="90000"/>
              </a:lnSpc>
            </a:pPr>
            <a:endParaRPr lang="tr-TR" altLang="en-US" sz="2500" i="1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algn="just" eaLnBrk="1" hangingPunct="1">
              <a:lnSpc>
                <a:spcPct val="90000"/>
              </a:lnSpc>
            </a:pPr>
            <a:r>
              <a:rPr lang="en-US" altLang="en-US" sz="2500" i="1" dirty="0">
                <a:solidFill>
                  <a:srgbClr val="000000"/>
                </a:solidFill>
                <a:latin typeface="Cambria" panose="02040503050406030204" pitchFamily="18" charset="0"/>
              </a:rPr>
              <a:t>The </a:t>
            </a:r>
            <a:r>
              <a:rPr lang="en-US" altLang="en-US" sz="2500" b="1" i="1" u="sng" dirty="0">
                <a:solidFill>
                  <a:srgbClr val="000000"/>
                </a:solidFill>
                <a:latin typeface="Cambria" panose="02040503050406030204" pitchFamily="18" charset="0"/>
              </a:rPr>
              <a:t>first argument</a:t>
            </a:r>
            <a:r>
              <a:rPr lang="en-US" altLang="en-US" sz="2500" i="1" dirty="0">
                <a:solidFill>
                  <a:srgbClr val="000000"/>
                </a:solidFill>
                <a:latin typeface="Cambria" panose="02040503050406030204" pitchFamily="18" charset="0"/>
              </a:rPr>
              <a:t> to </a:t>
            </a:r>
            <a:r>
              <a:rPr lang="en-US" altLang="en-US" sz="2500" b="1" i="1" u="sng" dirty="0">
                <a:solidFill>
                  <a:srgbClr val="000000"/>
                </a:solidFill>
                <a:latin typeface="Cambria" panose="02040503050406030204" pitchFamily="18" charset="0"/>
              </a:rPr>
              <a:t>both</a:t>
            </a:r>
            <a:r>
              <a:rPr lang="en-US" altLang="en-US" sz="2500" i="1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25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copy1</a:t>
            </a:r>
            <a:r>
              <a:rPr lang="en-US" altLang="en-US" sz="2500" i="1" dirty="0">
                <a:solidFill>
                  <a:srgbClr val="000000"/>
                </a:solidFill>
                <a:latin typeface="Cambria" panose="02040503050406030204" pitchFamily="18" charset="0"/>
              </a:rPr>
              <a:t> and </a:t>
            </a:r>
            <a:r>
              <a:rPr lang="en-US" altLang="en-US" sz="25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copy2</a:t>
            </a:r>
            <a:r>
              <a:rPr lang="en-US" altLang="en-US" sz="2500" i="1" dirty="0">
                <a:solidFill>
                  <a:srgbClr val="000000"/>
                </a:solidFill>
                <a:latin typeface="Cambria" panose="02040503050406030204" pitchFamily="18" charset="0"/>
              </a:rPr>
              <a:t> must be an </a:t>
            </a:r>
            <a:r>
              <a:rPr lang="en-US" altLang="en-US" sz="2500" i="1" u="sng" dirty="0">
                <a:solidFill>
                  <a:srgbClr val="000000"/>
                </a:solidFill>
                <a:latin typeface="Cambria" panose="02040503050406030204" pitchFamily="18" charset="0"/>
              </a:rPr>
              <a:t>array large enough</a:t>
            </a:r>
            <a:r>
              <a:rPr lang="en-US" altLang="en-US" sz="2500" i="1" dirty="0">
                <a:solidFill>
                  <a:srgbClr val="000000"/>
                </a:solidFill>
                <a:latin typeface="Cambria" panose="02040503050406030204" pitchFamily="18" charset="0"/>
              </a:rPr>
              <a:t> to </a:t>
            </a:r>
            <a:r>
              <a:rPr lang="en-US" altLang="en-US" sz="2500" i="1" u="sng" dirty="0">
                <a:solidFill>
                  <a:srgbClr val="000000"/>
                </a:solidFill>
                <a:latin typeface="Cambria" panose="02040503050406030204" pitchFamily="18" charset="0"/>
              </a:rPr>
              <a:t>hold the string</a:t>
            </a:r>
            <a:r>
              <a:rPr lang="en-US" altLang="en-US" sz="2500" i="1" dirty="0">
                <a:solidFill>
                  <a:srgbClr val="000000"/>
                </a:solidFill>
                <a:latin typeface="Cambria" panose="02040503050406030204" pitchFamily="18" charset="0"/>
              </a:rPr>
              <a:t> in the </a:t>
            </a:r>
            <a:r>
              <a:rPr lang="en-US" altLang="en-US" sz="2500" i="1" u="sng" dirty="0">
                <a:solidFill>
                  <a:srgbClr val="000000"/>
                </a:solidFill>
                <a:latin typeface="Cambria" panose="02040503050406030204" pitchFamily="18" charset="0"/>
              </a:rPr>
              <a:t>second argument</a:t>
            </a:r>
            <a:r>
              <a:rPr lang="en-US" altLang="en-US" sz="2500" i="1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 eaLnBrk="1" hangingPunct="1">
              <a:lnSpc>
                <a:spcPct val="90000"/>
              </a:lnSpc>
            </a:pP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Otherwise, an </a:t>
            </a:r>
            <a:r>
              <a:rPr lang="en-US" altLang="en-US" sz="2500" u="sng" dirty="0">
                <a:solidFill>
                  <a:srgbClr val="000000"/>
                </a:solidFill>
                <a:latin typeface="Cambria" panose="02040503050406030204" pitchFamily="18" charset="0"/>
              </a:rPr>
              <a:t>error may occur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 when an attempt is made to </a:t>
            </a:r>
            <a:r>
              <a:rPr lang="en-US" altLang="en-US" sz="2500" u="sng" dirty="0">
                <a:solidFill>
                  <a:srgbClr val="000000"/>
                </a:solidFill>
                <a:latin typeface="Cambria" panose="02040503050406030204" pitchFamily="18" charset="0"/>
              </a:rPr>
              <a:t>write into a memory location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 that’s </a:t>
            </a:r>
            <a:r>
              <a:rPr lang="en-US" altLang="en-US" sz="2500" u="sng" dirty="0">
                <a:solidFill>
                  <a:srgbClr val="000000"/>
                </a:solidFill>
                <a:latin typeface="Cambria" panose="02040503050406030204" pitchFamily="18" charset="0"/>
              </a:rPr>
              <a:t>not part of the array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</p:txBody>
      </p:sp>
      <p:pic>
        <p:nvPicPr>
          <p:cNvPr id="5" name="Picture 1" descr="chtp8_07_Page_62">
            <a:extLst>
              <a:ext uri="{FF2B5EF4-FFF2-40B4-BE49-F238E27FC236}">
                <a16:creationId xmlns:a16="http://schemas.microsoft.com/office/drawing/2014/main" xmlns="" id="{29AA1C93-4C2B-4C09-904B-A0AA8784B92F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3" t="36666" r="37553" b="36667"/>
          <a:stretch/>
        </p:blipFill>
        <p:spPr>
          <a:xfrm>
            <a:off x="183472" y="2962742"/>
            <a:ext cx="4014354" cy="136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1" descr="chtp8_07_Page_62">
            <a:extLst>
              <a:ext uri="{FF2B5EF4-FFF2-40B4-BE49-F238E27FC236}">
                <a16:creationId xmlns:a16="http://schemas.microsoft.com/office/drawing/2014/main" xmlns="" id="{B7CB9BD0-19A5-42F0-B30B-23E13F3210FB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7" t="6666" r="25877" b="66667"/>
          <a:stretch/>
        </p:blipFill>
        <p:spPr>
          <a:xfrm>
            <a:off x="4337561" y="2951645"/>
            <a:ext cx="4592635" cy="1296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010897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36523"/>
            <a:ext cx="8229600" cy="639762"/>
          </a:xfrm>
        </p:spPr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Calibri" panose="020F0502020204030204" pitchFamily="34" charset="0"/>
              </a:rPr>
              <a:t>7.9  </a:t>
            </a:r>
            <a:r>
              <a:rPr lang="en-US" dirty="0">
                <a:solidFill>
                  <a:srgbClr val="3380E6"/>
                </a:solidFill>
                <a:latin typeface="Calibri" panose="020F0502020204030204" pitchFamily="34" charset="0"/>
              </a:rPr>
              <a:t>Relationship between Pointers and Arrays (Cont.)</a:t>
            </a:r>
          </a:p>
        </p:txBody>
      </p:sp>
      <p:sp>
        <p:nvSpPr>
          <p:cNvPr id="147459" name="Text Placeholder 2"/>
          <p:cNvSpPr>
            <a:spLocks noGrp="1"/>
          </p:cNvSpPr>
          <p:nvPr>
            <p:ph type="body" idx="1"/>
          </p:nvPr>
        </p:nvSpPr>
        <p:spPr>
          <a:xfrm>
            <a:off x="190870" y="914400"/>
            <a:ext cx="8800730" cy="5730877"/>
          </a:xfrm>
        </p:spPr>
        <p:txBody>
          <a:bodyPr>
            <a:normAutofit fontScale="77500" lnSpcReduction="20000"/>
          </a:bodyPr>
          <a:lstStyle/>
          <a:p>
            <a:r>
              <a:rPr lang="en-US" altLang="en-US" sz="3100" dirty="0">
                <a:solidFill>
                  <a:srgbClr val="000000"/>
                </a:solidFill>
                <a:latin typeface="Cambria" panose="02040503050406030204" pitchFamily="18" charset="0"/>
              </a:rPr>
              <a:t>Also, the </a:t>
            </a:r>
            <a:r>
              <a:rPr lang="en-US" altLang="en-US" sz="3100" b="1" u="sng" dirty="0">
                <a:solidFill>
                  <a:srgbClr val="000000"/>
                </a:solidFill>
                <a:latin typeface="Cambria" panose="02040503050406030204" pitchFamily="18" charset="0"/>
              </a:rPr>
              <a:t>second parameter</a:t>
            </a:r>
            <a:r>
              <a:rPr lang="en-US" altLang="en-US" sz="3100" dirty="0">
                <a:solidFill>
                  <a:srgbClr val="000000"/>
                </a:solidFill>
                <a:latin typeface="Cambria" panose="02040503050406030204" pitchFamily="18" charset="0"/>
              </a:rPr>
              <a:t> of each function is </a:t>
            </a:r>
            <a:r>
              <a:rPr lang="en-US" altLang="en-US" sz="3100" u="sng" dirty="0">
                <a:solidFill>
                  <a:srgbClr val="000000"/>
                </a:solidFill>
                <a:latin typeface="Cambria" panose="02040503050406030204" pitchFamily="18" charset="0"/>
              </a:rPr>
              <a:t>declared</a:t>
            </a:r>
            <a:r>
              <a:rPr lang="en-US" altLang="en-US" sz="3100" dirty="0">
                <a:solidFill>
                  <a:srgbClr val="000000"/>
                </a:solidFill>
                <a:latin typeface="Cambria" panose="02040503050406030204" pitchFamily="18" charset="0"/>
              </a:rPr>
              <a:t> as </a:t>
            </a:r>
            <a:r>
              <a:rPr lang="en-US" altLang="en-US" sz="3100" b="1" dirty="0">
                <a:solidFill>
                  <a:srgbClr val="0000FF"/>
                </a:solidFill>
                <a:latin typeface="Cambria" panose="02040503050406030204" pitchFamily="18" charset="0"/>
              </a:rPr>
              <a:t>const</a:t>
            </a:r>
            <a:r>
              <a:rPr lang="en-US" altLang="en-US" sz="3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3100" b="1" dirty="0">
                <a:solidFill>
                  <a:srgbClr val="0000FF"/>
                </a:solidFill>
                <a:latin typeface="Cambria" panose="02040503050406030204" pitchFamily="18" charset="0"/>
              </a:rPr>
              <a:t>char *</a:t>
            </a:r>
            <a:r>
              <a:rPr lang="en-US" altLang="en-US" sz="3100" dirty="0">
                <a:solidFill>
                  <a:srgbClr val="000000"/>
                </a:solidFill>
                <a:latin typeface="Cambria" panose="02040503050406030204" pitchFamily="18" charset="0"/>
              </a:rPr>
              <a:t> (a </a:t>
            </a:r>
            <a:r>
              <a:rPr lang="en-US" altLang="en-US" sz="3100" u="sng" dirty="0">
                <a:solidFill>
                  <a:srgbClr val="000000"/>
                </a:solidFill>
                <a:latin typeface="Cambria" panose="02040503050406030204" pitchFamily="18" charset="0"/>
              </a:rPr>
              <a:t>constant string</a:t>
            </a:r>
            <a:r>
              <a:rPr lang="en-US" altLang="en-US" sz="3100" dirty="0">
                <a:solidFill>
                  <a:srgbClr val="000000"/>
                </a:solidFill>
                <a:latin typeface="Cambria" panose="02040503050406030204" pitchFamily="18" charset="0"/>
              </a:rPr>
              <a:t>). </a:t>
            </a:r>
          </a:p>
          <a:p>
            <a:pPr eaLnBrk="1" hangingPunct="1"/>
            <a:endParaRPr lang="tr-TR" altLang="en-US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eaLnBrk="1" hangingPunct="1"/>
            <a:endParaRPr lang="tr-TR" altLang="en-US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eaLnBrk="1" hangingPunct="1"/>
            <a:endParaRPr lang="tr-TR" altLang="en-US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eaLnBrk="1" hangingPunct="1"/>
            <a:endParaRPr lang="tr-TR" altLang="en-US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algn="just" eaLnBrk="1" hangingPunct="1"/>
            <a:endParaRPr lang="tr-TR" altLang="en-US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algn="just" eaLnBrk="1" hangingPunct="1"/>
            <a:r>
              <a:rPr lang="en-US" altLang="en-US" sz="3100" dirty="0">
                <a:solidFill>
                  <a:srgbClr val="000000"/>
                </a:solidFill>
                <a:latin typeface="Cambria" panose="02040503050406030204" pitchFamily="18" charset="0"/>
              </a:rPr>
              <a:t>In both functions, the </a:t>
            </a:r>
            <a:r>
              <a:rPr lang="en-US" altLang="en-US" sz="3100" u="sng" dirty="0">
                <a:solidFill>
                  <a:srgbClr val="000000"/>
                </a:solidFill>
                <a:latin typeface="Cambria" panose="02040503050406030204" pitchFamily="18" charset="0"/>
              </a:rPr>
              <a:t>second argument</a:t>
            </a:r>
            <a:r>
              <a:rPr lang="en-US" altLang="en-US" sz="3100" dirty="0">
                <a:solidFill>
                  <a:srgbClr val="000000"/>
                </a:solidFill>
                <a:latin typeface="Cambria" panose="02040503050406030204" pitchFamily="18" charset="0"/>
              </a:rPr>
              <a:t> is </a:t>
            </a:r>
            <a:r>
              <a:rPr lang="en-US" altLang="en-US" sz="3100" u="sng" dirty="0">
                <a:solidFill>
                  <a:srgbClr val="000000"/>
                </a:solidFill>
                <a:latin typeface="Cambria" panose="02040503050406030204" pitchFamily="18" charset="0"/>
              </a:rPr>
              <a:t>copied into</a:t>
            </a:r>
            <a:r>
              <a:rPr lang="en-US" altLang="en-US" sz="3100" dirty="0">
                <a:solidFill>
                  <a:srgbClr val="000000"/>
                </a:solidFill>
                <a:latin typeface="Cambria" panose="02040503050406030204" pitchFamily="18" charset="0"/>
              </a:rPr>
              <a:t> the </a:t>
            </a:r>
            <a:r>
              <a:rPr lang="en-US" altLang="en-US" sz="3100" u="sng" dirty="0">
                <a:solidFill>
                  <a:srgbClr val="000000"/>
                </a:solidFill>
                <a:latin typeface="Cambria" panose="02040503050406030204" pitchFamily="18" charset="0"/>
              </a:rPr>
              <a:t>first argument</a:t>
            </a:r>
            <a:r>
              <a:rPr lang="en-US" altLang="en-US" sz="3100" dirty="0">
                <a:solidFill>
                  <a:srgbClr val="000000"/>
                </a:solidFill>
                <a:latin typeface="Cambria" panose="02040503050406030204" pitchFamily="18" charset="0"/>
              </a:rPr>
              <a:t>—characters are read from it one at a time, but the </a:t>
            </a:r>
            <a:r>
              <a:rPr lang="en-US" altLang="en-US" sz="3100" u="sng" dirty="0">
                <a:solidFill>
                  <a:srgbClr val="000000"/>
                </a:solidFill>
                <a:latin typeface="Cambria" panose="02040503050406030204" pitchFamily="18" charset="0"/>
              </a:rPr>
              <a:t>characters</a:t>
            </a:r>
            <a:r>
              <a:rPr lang="en-US" altLang="en-US" sz="3100" dirty="0">
                <a:solidFill>
                  <a:srgbClr val="000000"/>
                </a:solidFill>
                <a:latin typeface="Cambria" panose="02040503050406030204" pitchFamily="18" charset="0"/>
              </a:rPr>
              <a:t> are </a:t>
            </a:r>
            <a:r>
              <a:rPr lang="en-US" altLang="en-US" sz="3100" b="1" i="1" u="sng" dirty="0">
                <a:solidFill>
                  <a:srgbClr val="000000"/>
                </a:solidFill>
                <a:latin typeface="Cambria" panose="02040503050406030204" pitchFamily="18" charset="0"/>
              </a:rPr>
              <a:t>never modified</a:t>
            </a:r>
            <a:r>
              <a:rPr lang="en-US" altLang="en-US" sz="3100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 eaLnBrk="1" hangingPunct="1"/>
            <a:r>
              <a:rPr lang="en-US" altLang="en-US" sz="3100" dirty="0">
                <a:solidFill>
                  <a:srgbClr val="000000"/>
                </a:solidFill>
                <a:latin typeface="Cambria" panose="02040503050406030204" pitchFamily="18" charset="0"/>
              </a:rPr>
              <a:t>Therefore, the </a:t>
            </a:r>
            <a:r>
              <a:rPr lang="en-US" altLang="en-US" sz="3100" u="sng" dirty="0">
                <a:solidFill>
                  <a:srgbClr val="000000"/>
                </a:solidFill>
                <a:latin typeface="Cambria" panose="02040503050406030204" pitchFamily="18" charset="0"/>
              </a:rPr>
              <a:t>second parameter</a:t>
            </a:r>
            <a:r>
              <a:rPr lang="en-US" altLang="en-US" sz="3100" dirty="0">
                <a:solidFill>
                  <a:srgbClr val="000000"/>
                </a:solidFill>
                <a:latin typeface="Cambria" panose="02040503050406030204" pitchFamily="18" charset="0"/>
              </a:rPr>
              <a:t> is </a:t>
            </a:r>
            <a:r>
              <a:rPr lang="en-US" altLang="en-US" sz="3100" u="sng" dirty="0">
                <a:solidFill>
                  <a:srgbClr val="000000"/>
                </a:solidFill>
                <a:latin typeface="Cambria" panose="02040503050406030204" pitchFamily="18" charset="0"/>
              </a:rPr>
              <a:t>declared</a:t>
            </a:r>
            <a:r>
              <a:rPr lang="en-US" altLang="en-US" sz="3100" dirty="0">
                <a:solidFill>
                  <a:srgbClr val="000000"/>
                </a:solidFill>
                <a:latin typeface="Cambria" panose="02040503050406030204" pitchFamily="18" charset="0"/>
              </a:rPr>
              <a:t> to </a:t>
            </a:r>
            <a:r>
              <a:rPr lang="en-US" altLang="en-US" sz="3100" u="sng" dirty="0">
                <a:solidFill>
                  <a:srgbClr val="000000"/>
                </a:solidFill>
                <a:latin typeface="Cambria" panose="02040503050406030204" pitchFamily="18" charset="0"/>
              </a:rPr>
              <a:t>point to </a:t>
            </a:r>
            <a:r>
              <a:rPr lang="en-US" altLang="en-US" sz="3100" dirty="0">
                <a:solidFill>
                  <a:srgbClr val="000000"/>
                </a:solidFill>
                <a:latin typeface="Cambria" panose="02040503050406030204" pitchFamily="18" charset="0"/>
              </a:rPr>
              <a:t>a </a:t>
            </a:r>
            <a:r>
              <a:rPr lang="en-US" altLang="en-US" sz="3100" b="1" u="sng" dirty="0">
                <a:solidFill>
                  <a:srgbClr val="000000"/>
                </a:solidFill>
                <a:latin typeface="Cambria" panose="02040503050406030204" pitchFamily="18" charset="0"/>
              </a:rPr>
              <a:t>constant value</a:t>
            </a:r>
            <a:r>
              <a:rPr lang="en-US" altLang="en-US" sz="3100" dirty="0">
                <a:solidFill>
                  <a:srgbClr val="000000"/>
                </a:solidFill>
                <a:latin typeface="Cambria" panose="02040503050406030204" pitchFamily="18" charset="0"/>
              </a:rPr>
              <a:t> so that the </a:t>
            </a:r>
            <a:r>
              <a:rPr lang="en-US" altLang="en-US" sz="3100" i="1" u="sng" dirty="0">
                <a:solidFill>
                  <a:srgbClr val="000000"/>
                </a:solidFill>
                <a:latin typeface="Cambria" panose="02040503050406030204" pitchFamily="18" charset="0"/>
              </a:rPr>
              <a:t>principle of least privilege</a:t>
            </a:r>
            <a:r>
              <a:rPr lang="en-US" altLang="en-US" sz="3100" i="1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3100" dirty="0">
                <a:solidFill>
                  <a:srgbClr val="000000"/>
                </a:solidFill>
                <a:latin typeface="Cambria" panose="02040503050406030204" pitchFamily="18" charset="0"/>
              </a:rPr>
              <a:t>is enforced—</a:t>
            </a:r>
            <a:endParaRPr lang="tr-TR" altLang="en-US" sz="310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lvl="1" algn="just"/>
            <a:r>
              <a:rPr lang="en-US" altLang="en-US" sz="3100" u="sng" dirty="0">
                <a:solidFill>
                  <a:srgbClr val="000000"/>
                </a:solidFill>
                <a:latin typeface="Cambria" panose="02040503050406030204" pitchFamily="18" charset="0"/>
              </a:rPr>
              <a:t>neither function</a:t>
            </a:r>
            <a:r>
              <a:rPr lang="en-US" altLang="en-US" sz="3100" dirty="0">
                <a:solidFill>
                  <a:srgbClr val="000000"/>
                </a:solidFill>
                <a:latin typeface="Cambria" panose="02040503050406030204" pitchFamily="18" charset="0"/>
              </a:rPr>
              <a:t> requires the </a:t>
            </a:r>
            <a:r>
              <a:rPr lang="en-US" altLang="en-US" sz="3100" u="sng" dirty="0">
                <a:solidFill>
                  <a:srgbClr val="000000"/>
                </a:solidFill>
                <a:latin typeface="Cambria" panose="02040503050406030204" pitchFamily="18" charset="0"/>
              </a:rPr>
              <a:t>capability of modifying</a:t>
            </a:r>
            <a:r>
              <a:rPr lang="en-US" altLang="en-US" sz="3100" dirty="0">
                <a:solidFill>
                  <a:srgbClr val="000000"/>
                </a:solidFill>
                <a:latin typeface="Cambria" panose="02040503050406030204" pitchFamily="18" charset="0"/>
              </a:rPr>
              <a:t> the </a:t>
            </a:r>
            <a:r>
              <a:rPr lang="en-US" altLang="en-US" sz="3100" u="sng" dirty="0">
                <a:solidFill>
                  <a:srgbClr val="000000"/>
                </a:solidFill>
                <a:latin typeface="Cambria" panose="02040503050406030204" pitchFamily="18" charset="0"/>
              </a:rPr>
              <a:t>second argument</a:t>
            </a:r>
            <a:r>
              <a:rPr lang="en-US" altLang="en-US" sz="3100" dirty="0">
                <a:solidFill>
                  <a:srgbClr val="000000"/>
                </a:solidFill>
                <a:latin typeface="Cambria" panose="02040503050406030204" pitchFamily="18" charset="0"/>
              </a:rPr>
              <a:t>, so neither function is provided with that capability.</a:t>
            </a:r>
          </a:p>
        </p:txBody>
      </p:sp>
      <p:pic>
        <p:nvPicPr>
          <p:cNvPr id="5" name="Picture 1" descr="chtp8_07_Page_62">
            <a:extLst>
              <a:ext uri="{FF2B5EF4-FFF2-40B4-BE49-F238E27FC236}">
                <a16:creationId xmlns:a16="http://schemas.microsoft.com/office/drawing/2014/main" xmlns="" id="{8CA9D4B6-D28A-443A-A15B-424C3F993D62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3" t="36666" r="37553" b="36667"/>
          <a:stretch/>
        </p:blipFill>
        <p:spPr>
          <a:xfrm>
            <a:off x="190870" y="1905000"/>
            <a:ext cx="4014354" cy="136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1" descr="chtp8_07_Page_62">
            <a:extLst>
              <a:ext uri="{FF2B5EF4-FFF2-40B4-BE49-F238E27FC236}">
                <a16:creationId xmlns:a16="http://schemas.microsoft.com/office/drawing/2014/main" xmlns="" id="{4394F542-F0AA-4E5A-81F8-FB4ABA7F9B30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7" t="6666" r="25877" b="66667"/>
          <a:stretch/>
        </p:blipFill>
        <p:spPr>
          <a:xfrm>
            <a:off x="4344959" y="1893903"/>
            <a:ext cx="4592635" cy="1296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2193959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68275"/>
            <a:ext cx="8229600" cy="563562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Calibri" panose="020F0502020204030204" pitchFamily="34" charset="0"/>
              </a:rPr>
              <a:t>7.10  </a:t>
            </a:r>
            <a:r>
              <a:rPr lang="en-US" dirty="0">
                <a:solidFill>
                  <a:srgbClr val="3380E6"/>
                </a:solidFill>
                <a:latin typeface="Calibri" panose="020F0502020204030204" pitchFamily="34" charset="0"/>
              </a:rPr>
              <a:t>Arrays of Pointers</a:t>
            </a:r>
          </a:p>
        </p:txBody>
      </p:sp>
      <p:sp>
        <p:nvSpPr>
          <p:cNvPr id="148483" name="Text Placeholder 2"/>
          <p:cNvSpPr>
            <a:spLocks noGrp="1"/>
          </p:cNvSpPr>
          <p:nvPr>
            <p:ph type="body" idx="1"/>
          </p:nvPr>
        </p:nvSpPr>
        <p:spPr>
          <a:xfrm>
            <a:off x="152400" y="914399"/>
            <a:ext cx="8839200" cy="5715001"/>
          </a:xfrm>
        </p:spPr>
        <p:txBody>
          <a:bodyPr>
            <a:normAutofit lnSpcReduction="10000"/>
          </a:bodyPr>
          <a:lstStyle/>
          <a:p>
            <a:pPr algn="just" eaLnBrk="1" hangingPunct="1">
              <a:lnSpc>
                <a:spcPct val="90000"/>
              </a:lnSpc>
            </a:pPr>
            <a:r>
              <a:rPr lang="en-US" altLang="en-US" b="1" u="sng" dirty="0">
                <a:solidFill>
                  <a:srgbClr val="000000"/>
                </a:solidFill>
                <a:latin typeface="Cambria" panose="02040503050406030204" pitchFamily="18" charset="0"/>
              </a:rPr>
              <a:t>Arrays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may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contain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b="1" u="sng" dirty="0">
                <a:solidFill>
                  <a:srgbClr val="000000"/>
                </a:solidFill>
                <a:latin typeface="Cambria" panose="02040503050406030204" pitchFamily="18" charset="0"/>
              </a:rPr>
              <a:t>pointers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 eaLnBrk="1" hangingPunct="1">
              <a:lnSpc>
                <a:spcPct val="90000"/>
              </a:lnSpc>
            </a:pP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A common use of an </a:t>
            </a:r>
            <a:r>
              <a:rPr lang="en-US" altLang="en-US" dirty="0">
                <a:solidFill>
                  <a:srgbClr val="0000FF"/>
                </a:solidFill>
                <a:latin typeface="Cambria" panose="02040503050406030204" pitchFamily="18" charset="0"/>
              </a:rPr>
              <a:t>array of pointers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is to form an </a:t>
            </a:r>
            <a:r>
              <a:rPr lang="en-US" altLang="en-US" dirty="0">
                <a:solidFill>
                  <a:srgbClr val="0000FF"/>
                </a:solidFill>
                <a:latin typeface="Cambria" panose="02040503050406030204" pitchFamily="18" charset="0"/>
              </a:rPr>
              <a:t>array of strings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, referred to simply as a </a:t>
            </a:r>
            <a:r>
              <a:rPr lang="en-US" altLang="en-US" dirty="0">
                <a:solidFill>
                  <a:srgbClr val="0000FF"/>
                </a:solidFill>
                <a:latin typeface="Cambria" panose="02040503050406030204" pitchFamily="18" charset="0"/>
              </a:rPr>
              <a:t>string array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 eaLnBrk="1" hangingPunct="1">
              <a:lnSpc>
                <a:spcPct val="90000"/>
              </a:lnSpc>
            </a:pP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Each entry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in the array is a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string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, but in C a </a:t>
            </a:r>
            <a:r>
              <a:rPr lang="en-US" altLang="en-US" b="1" u="sng" dirty="0">
                <a:solidFill>
                  <a:srgbClr val="000000"/>
                </a:solidFill>
                <a:latin typeface="Cambria" panose="02040503050406030204" pitchFamily="18" charset="0"/>
              </a:rPr>
              <a:t>string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is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essentially a </a:t>
            </a:r>
            <a:r>
              <a:rPr lang="en-US" altLang="en-US" b="1" u="sng" dirty="0">
                <a:solidFill>
                  <a:srgbClr val="000000"/>
                </a:solidFill>
                <a:latin typeface="Cambria" panose="02040503050406030204" pitchFamily="18" charset="0"/>
              </a:rPr>
              <a:t>pointer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to its </a:t>
            </a:r>
            <a:r>
              <a:rPr lang="en-US" altLang="en-US" b="1" u="sng" dirty="0">
                <a:solidFill>
                  <a:srgbClr val="000000"/>
                </a:solidFill>
                <a:latin typeface="Cambria" panose="02040503050406030204" pitchFamily="18" charset="0"/>
              </a:rPr>
              <a:t>first character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 eaLnBrk="1" hangingPunct="1">
              <a:lnSpc>
                <a:spcPct val="90000"/>
              </a:lnSpc>
            </a:pP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So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each entry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in an array of strings is actually a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pointer to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the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first character of a string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 eaLnBrk="1" hangingPunct="1">
              <a:lnSpc>
                <a:spcPct val="90000"/>
              </a:lnSpc>
            </a:pP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Consider the definition of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string array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suit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, which might be useful in representing a deck of cards.</a:t>
            </a:r>
          </a:p>
          <a:p>
            <a:pPr marL="0" indent="0" algn="ctr">
              <a:lnSpc>
                <a:spcPct val="90000"/>
              </a:lnSpc>
              <a:buNone/>
            </a:pPr>
            <a:r>
              <a:rPr lang="en-US" altLang="en-US" sz="19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altLang="en-US" sz="1900" b="1" dirty="0">
                <a:solidFill>
                  <a:srgbClr val="0000FF"/>
                </a:solidFill>
                <a:latin typeface="Consolas" panose="020B0609020204030204" pitchFamily="49" charset="0"/>
              </a:rPr>
              <a:t> char</a:t>
            </a:r>
            <a:r>
              <a:rPr lang="en-US" altLang="en-US" sz="1900" b="1" dirty="0">
                <a:solidFill>
                  <a:srgbClr val="000000"/>
                </a:solidFill>
                <a:latin typeface="Consolas" panose="020B0609020204030204" pitchFamily="49" charset="0"/>
              </a:rPr>
              <a:t> *suit[</a:t>
            </a:r>
            <a:r>
              <a:rPr lang="en-US" altLang="en-US" sz="1900" b="1" dirty="0">
                <a:solidFill>
                  <a:srgbClr val="128AFF"/>
                </a:solidFill>
                <a:latin typeface="Consolas" panose="020B0609020204030204" pitchFamily="49" charset="0"/>
              </a:rPr>
              <a:t>4</a:t>
            </a:r>
            <a:r>
              <a:rPr lang="en-US" altLang="en-US" sz="1900" b="1" dirty="0">
                <a:solidFill>
                  <a:srgbClr val="000000"/>
                </a:solidFill>
                <a:latin typeface="Consolas" panose="020B0609020204030204" pitchFamily="49" charset="0"/>
              </a:rPr>
              <a:t>] = {</a:t>
            </a:r>
            <a:r>
              <a:rPr lang="en-US" altLang="en-US" sz="1900" b="1" dirty="0">
                <a:solidFill>
                  <a:srgbClr val="128AFF"/>
                </a:solidFill>
                <a:latin typeface="Consolas" panose="020B0609020204030204" pitchFamily="49" charset="0"/>
              </a:rPr>
              <a:t>"Hearts"</a:t>
            </a:r>
            <a:r>
              <a:rPr lang="en-US" altLang="en-US" sz="19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en-US" sz="1900" b="1" dirty="0">
                <a:solidFill>
                  <a:srgbClr val="128AFF"/>
                </a:solidFill>
                <a:latin typeface="Consolas" panose="020B0609020204030204" pitchFamily="49" charset="0"/>
              </a:rPr>
              <a:t>"Diamonds"</a:t>
            </a:r>
            <a:r>
              <a:rPr lang="en-US" altLang="en-US" sz="19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en-US" sz="1900" b="1" dirty="0">
                <a:solidFill>
                  <a:srgbClr val="128AFF"/>
                </a:solidFill>
                <a:latin typeface="Consolas" panose="020B0609020204030204" pitchFamily="49" charset="0"/>
              </a:rPr>
              <a:t>"Clubs"</a:t>
            </a:r>
            <a:r>
              <a:rPr lang="en-US" altLang="en-US" sz="19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en-US" sz="1900" b="1" dirty="0">
                <a:solidFill>
                  <a:srgbClr val="128AFF"/>
                </a:solidFill>
                <a:latin typeface="Consolas" panose="020B0609020204030204" pitchFamily="49" charset="0"/>
              </a:rPr>
              <a:t>"Spades"</a:t>
            </a:r>
            <a:r>
              <a:rPr lang="en-US" altLang="en-US" sz="1900" b="1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370743355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15"/>
  <p:tag name="MMPROD_UIDATA" val="&lt;database version=&quot;9.0&quot;&gt;&lt;object type=&quot;1&quot; unique_id=&quot;10001&quot;&gt;&lt;object type=&quot;2&quot; unique_id=&quot;12157&quot;&gt;&lt;object type=&quot;3&quot; unique_id=&quot;12159&quot;&gt;&lt;property id=&quot;20148&quot; value=&quot;5&quot;/&gt;&lt;property id=&quot;20300&quot; value=&quot;Slide 2&quot;/&gt;&lt;property id=&quot;20307&quot; value=&quot;258&quot;/&gt;&lt;/object&gt;&lt;object type=&quot;3&quot; unique_id=&quot;12160&quot;&gt;&lt;property id=&quot;20148&quot; value=&quot;5&quot;/&gt;&lt;property id=&quot;20300&quot; value=&quot;Slide 3&quot;/&gt;&lt;property id=&quot;20307&quot; value=&quot;259&quot;/&gt;&lt;/object&gt;&lt;object type=&quot;3&quot; unique_id=&quot;12161&quot;&gt;&lt;property id=&quot;20148&quot; value=&quot;5&quot;/&gt;&lt;property id=&quot;20300&quot; value=&quot;Slide 4&quot;/&gt;&lt;property id=&quot;20307&quot; value=&quot;260&quot;/&gt;&lt;/object&gt;&lt;object type=&quot;3&quot; unique_id=&quot;12162&quot;&gt;&lt;property id=&quot;20148&quot; value=&quot;5&quot;/&gt;&lt;property id=&quot;20300&quot; value=&quot;Slide 7&quot;/&gt;&lt;property id=&quot;20307&quot; value=&quot;261&quot;/&gt;&lt;/object&gt;&lt;object type=&quot;3&quot; unique_id=&quot;12163&quot;&gt;&lt;property id=&quot;20148&quot; value=&quot;5&quot;/&gt;&lt;property id=&quot;20300&quot; value=&quot;Slide 10&quot;/&gt;&lt;property id=&quot;20307&quot; value=&quot;262&quot;/&gt;&lt;/object&gt;&lt;object type=&quot;3&quot; unique_id=&quot;12164&quot;&gt;&lt;property id=&quot;20148&quot; value=&quot;5&quot;/&gt;&lt;property id=&quot;20300&quot; value=&quot;Slide 11&quot;/&gt;&lt;property id=&quot;20307&quot; value=&quot;263&quot;/&gt;&lt;/object&gt;&lt;object type=&quot;3&quot; unique_id=&quot;12165&quot;&gt;&lt;property id=&quot;20148&quot; value=&quot;5&quot;/&gt;&lt;property id=&quot;20300&quot; value=&quot;Slide 14&quot;/&gt;&lt;property id=&quot;20307&quot; value=&quot;264&quot;/&gt;&lt;/object&gt;&lt;object type=&quot;3&quot; unique_id=&quot;12166&quot;&gt;&lt;property id=&quot;20148&quot; value=&quot;5&quot;/&gt;&lt;property id=&quot;20300&quot; value=&quot;Slide 17&quot;/&gt;&lt;property id=&quot;20307&quot; value=&quot;265&quot;/&gt;&lt;/object&gt;&lt;object type=&quot;3&quot; unique_id=&quot;12167&quot;&gt;&lt;property id=&quot;20148&quot; value=&quot;5&quot;/&gt;&lt;property id=&quot;20300&quot; value=&quot;Slide 19&quot;/&gt;&lt;property id=&quot;20307&quot; value=&quot;266&quot;/&gt;&lt;/object&gt;&lt;object type=&quot;3&quot; unique_id=&quot;12168&quot;&gt;&lt;property id=&quot;20148&quot; value=&quot;5&quot;/&gt;&lt;property id=&quot;20300&quot; value=&quot;Slide 21&quot;/&gt;&lt;property id=&quot;20307&quot; value=&quot;267&quot;/&gt;&lt;/object&gt;&lt;object type=&quot;3&quot; unique_id=&quot;12169&quot;&gt;&lt;property id=&quot;20148&quot; value=&quot;5&quot;/&gt;&lt;property id=&quot;20300&quot; value=&quot;Slide 22&quot;/&gt;&lt;property id=&quot;20307&quot; value=&quot;268&quot;/&gt;&lt;/object&gt;&lt;object type=&quot;3&quot; unique_id=&quot;12170&quot;&gt;&lt;property id=&quot;20148&quot; value=&quot;5&quot;/&gt;&lt;property id=&quot;20300&quot; value=&quot;Slide 23&quot;/&gt;&lt;property id=&quot;20307&quot; value=&quot;269&quot;/&gt;&lt;/object&gt;&lt;object type=&quot;3&quot; unique_id=&quot;12171&quot;&gt;&lt;property id=&quot;20148&quot; value=&quot;5&quot;/&gt;&lt;property id=&quot;20300&quot; value=&quot;Slide 27&quot;/&gt;&lt;property id=&quot;20307&quot; value=&quot;270&quot;/&gt;&lt;/object&gt;&lt;object type=&quot;3&quot; unique_id=&quot;12172&quot;&gt;&lt;property id=&quot;20148&quot; value=&quot;5&quot;/&gt;&lt;property id=&quot;20300&quot; value=&quot;Slide 28&quot;/&gt;&lt;property id=&quot;20307&quot; value=&quot;271&quot;/&gt;&lt;/object&gt;&lt;object type=&quot;3&quot; unique_id=&quot;12173&quot;&gt;&lt;property id=&quot;20148&quot; value=&quot;5&quot;/&gt;&lt;property id=&quot;20300&quot; value=&quot;Slide 30&quot;/&gt;&lt;property id=&quot;20307&quot; value=&quot;272&quot;/&gt;&lt;/object&gt;&lt;object type=&quot;3&quot; unique_id=&quot;12174&quot;&gt;&lt;property id=&quot;20148&quot; value=&quot;5&quot;/&gt;&lt;property id=&quot;20300&quot; value=&quot;Slide 31&quot;/&gt;&lt;property id=&quot;20307&quot; value=&quot;273&quot;/&gt;&lt;/object&gt;&lt;object type=&quot;3&quot; unique_id=&quot;12175&quot;&gt;&lt;property id=&quot;20148&quot; value=&quot;5&quot;/&gt;&lt;property id=&quot;20300&quot; value=&quot;Slide 34&quot;/&gt;&lt;property id=&quot;20307&quot; value=&quot;274&quot;/&gt;&lt;/object&gt;&lt;object type=&quot;3&quot; unique_id=&quot;12176&quot;&gt;&lt;property id=&quot;20148&quot; value=&quot;5&quot;/&gt;&lt;property id=&quot;20300&quot; value=&quot;Slide 35&quot;/&gt;&lt;property id=&quot;20307&quot; value=&quot;275&quot;/&gt;&lt;/object&gt;&lt;object type=&quot;3&quot; unique_id=&quot;12177&quot;&gt;&lt;property id=&quot;20148&quot; value=&quot;5&quot;/&gt;&lt;property id=&quot;20300&quot; value=&quot;Slide 36&quot;/&gt;&lt;property id=&quot;20307&quot; value=&quot;276&quot;/&gt;&lt;/object&gt;&lt;object type=&quot;3&quot; unique_id=&quot;12178&quot;&gt;&lt;property id=&quot;20148&quot; value=&quot;5&quot;/&gt;&lt;property id=&quot;20300&quot; value=&quot;Slide 37&quot;/&gt;&lt;property id=&quot;20307&quot; value=&quot;277&quot;/&gt;&lt;/object&gt;&lt;object type=&quot;3&quot; unique_id=&quot;12179&quot;&gt;&lt;property id=&quot;20148&quot; value=&quot;5&quot;/&gt;&lt;property id=&quot;20300&quot; value=&quot;Slide 38&quot;/&gt;&lt;property id=&quot;20307&quot; value=&quot;278&quot;/&gt;&lt;/object&gt;&lt;object type=&quot;3&quot; unique_id=&quot;12180&quot;&gt;&lt;property id=&quot;20148&quot; value=&quot;5&quot;/&gt;&lt;property id=&quot;20300&quot; value=&quot;Slide 39&quot;/&gt;&lt;property id=&quot;20307&quot; value=&quot;279&quot;/&gt;&lt;/object&gt;&lt;object type=&quot;3&quot; unique_id=&quot;12181&quot;&gt;&lt;property id=&quot;20148&quot; value=&quot;5&quot;/&gt;&lt;property id=&quot;20300&quot; value=&quot;Slide 41&quot;/&gt;&lt;property id=&quot;20307&quot; value=&quot;280&quot;/&gt;&lt;/object&gt;&lt;object type=&quot;3&quot; unique_id=&quot;12182&quot;&gt;&lt;property id=&quot;20148&quot; value=&quot;5&quot;/&gt;&lt;property id=&quot;20300&quot; value=&quot;Slide 45&quot;/&gt;&lt;property id=&quot;20307&quot; value=&quot;281&quot;/&gt;&lt;/object&gt;&lt;object type=&quot;3&quot; unique_id=&quot;12183&quot;&gt;&lt;property id=&quot;20148&quot; value=&quot;5&quot;/&gt;&lt;property id=&quot;20300&quot; value=&quot;Slide 47&quot;/&gt;&lt;property id=&quot;20307&quot; value=&quot;282&quot;/&gt;&lt;/object&gt;&lt;object type=&quot;3&quot; unique_id=&quot;12184&quot;&gt;&lt;property id=&quot;20148&quot; value=&quot;5&quot;/&gt;&lt;property id=&quot;20300&quot; value=&quot;Slide 51&quot;/&gt;&lt;property id=&quot;20307&quot; value=&quot;283&quot;/&gt;&lt;/object&gt;&lt;object type=&quot;3&quot; unique_id=&quot;12185&quot;&gt;&lt;property id=&quot;20148&quot; value=&quot;5&quot;/&gt;&lt;property id=&quot;20300&quot; value=&quot;Slide 52&quot;/&gt;&lt;property id=&quot;20307&quot; value=&quot;284&quot;/&gt;&lt;/object&gt;&lt;object type=&quot;3&quot; unique_id=&quot;12186&quot;&gt;&lt;property id=&quot;20148&quot; value=&quot;5&quot;/&gt;&lt;property id=&quot;20300&quot; value=&quot;Slide 55&quot;/&gt;&lt;property id=&quot;20307&quot; value=&quot;285&quot;/&gt;&lt;/object&gt;&lt;object type=&quot;3&quot; unique_id=&quot;12187&quot;&gt;&lt;property id=&quot;20148&quot; value=&quot;5&quot;/&gt;&lt;property id=&quot;20300&quot; value=&quot;Slide 56&quot;/&gt;&lt;property id=&quot;20307&quot; value=&quot;286&quot;/&gt;&lt;/object&gt;&lt;object type=&quot;3&quot; unique_id=&quot;12188&quot;&gt;&lt;property id=&quot;20148&quot; value=&quot;5&quot;/&gt;&lt;property id=&quot;20300&quot; value=&quot;Slide 58&quot;/&gt;&lt;property id=&quot;20307&quot; value=&quot;287&quot;/&gt;&lt;/object&gt;&lt;object type=&quot;3&quot; unique_id=&quot;12189&quot;&gt;&lt;property id=&quot;20148&quot; value=&quot;5&quot;/&gt;&lt;property id=&quot;20300&quot; value=&quot;Slide 61&quot;/&gt;&lt;property id=&quot;20307&quot; value=&quot;288&quot;/&gt;&lt;/object&gt;&lt;object type=&quot;3&quot; unique_id=&quot;12190&quot;&gt;&lt;property id=&quot;20148&quot; value=&quot;5&quot;/&gt;&lt;property id=&quot;20300&quot; value=&quot;Slide 65&quot;/&gt;&lt;property id=&quot;20307&quot; value=&quot;289&quot;/&gt;&lt;/object&gt;&lt;object type=&quot;3&quot; unique_id=&quot;12191&quot;&gt;&lt;property id=&quot;20148&quot; value=&quot;5&quot;/&gt;&lt;property id=&quot;20300&quot; value=&quot;Slide 68&quot;/&gt;&lt;property id=&quot;20307&quot; value=&quot;290&quot;/&gt;&lt;/object&gt;&lt;object type=&quot;3&quot; unique_id=&quot;12192&quot;&gt;&lt;property id=&quot;20148&quot; value=&quot;5&quot;/&gt;&lt;property id=&quot;20300&quot; value=&quot;Slide 73&quot;/&gt;&lt;property id=&quot;20307&quot; value=&quot;291&quot;/&gt;&lt;/object&gt;&lt;object type=&quot;3&quot; unique_id=&quot;12193&quot;&gt;&lt;property id=&quot;20148&quot; value=&quot;5&quot;/&gt;&lt;property id=&quot;20300&quot; value=&quot;Slide 74&quot;/&gt;&lt;property id=&quot;20307&quot; value=&quot;292&quot;/&gt;&lt;/object&gt;&lt;object type=&quot;3&quot; unique_id=&quot;12194&quot;&gt;&lt;property id=&quot;20148&quot; value=&quot;5&quot;/&gt;&lt;property id=&quot;20300&quot; value=&quot;Slide 75&quot;/&gt;&lt;property id=&quot;20307&quot; value=&quot;293&quot;/&gt;&lt;/object&gt;&lt;object type=&quot;3&quot; unique_id=&quot;12195&quot;&gt;&lt;property id=&quot;20148&quot; value=&quot;5&quot;/&gt;&lt;property id=&quot;20300&quot; value=&quot;Slide 76&quot;/&gt;&lt;property id=&quot;20307&quot; value=&quot;294&quot;/&gt;&lt;/object&gt;&lt;object type=&quot;3&quot; unique_id=&quot;12196&quot;&gt;&lt;property id=&quot;20148&quot; value=&quot;5&quot;/&gt;&lt;property id=&quot;20300&quot; value=&quot;Slide 80&quot;/&gt;&lt;property id=&quot;20307&quot; value=&quot;295&quot;/&gt;&lt;/object&gt;&lt;object type=&quot;3&quot; unique_id=&quot;12197&quot;&gt;&lt;property id=&quot;20148&quot; value=&quot;5&quot;/&gt;&lt;property id=&quot;20300&quot; value=&quot;Slide 83&quot;/&gt;&lt;property id=&quot;20307&quot; value=&quot;296&quot;/&gt;&lt;/object&gt;&lt;object type=&quot;3&quot; unique_id=&quot;12198&quot;&gt;&lt;property id=&quot;20148&quot; value=&quot;5&quot;/&gt;&lt;property id=&quot;20300&quot; value=&quot;Slide 85&quot;/&gt;&lt;property id=&quot;20307&quot; value=&quot;297&quot;/&gt;&lt;/object&gt;&lt;object type=&quot;3&quot; unique_id=&quot;12199&quot;&gt;&lt;property id=&quot;20148&quot; value=&quot;5&quot;/&gt;&lt;property id=&quot;20300&quot; value=&quot;Slide 88&quot;/&gt;&lt;property id=&quot;20307&quot; value=&quot;298&quot;/&gt;&lt;/object&gt;&lt;object type=&quot;3&quot; unique_id=&quot;12200&quot;&gt;&lt;property id=&quot;20148&quot; value=&quot;5&quot;/&gt;&lt;property id=&quot;20300&quot; value=&quot;Slide 89&quot;/&gt;&lt;property id=&quot;20307&quot; value=&quot;299&quot;/&gt;&lt;/object&gt;&lt;object type=&quot;3&quot; unique_id=&quot;12201&quot;&gt;&lt;property id=&quot;20148&quot; value=&quot;5&quot;/&gt;&lt;property id=&quot;20300&quot; value=&quot;Slide 90&quot;/&gt;&lt;property id=&quot;20307&quot; value=&quot;300&quot;/&gt;&lt;/object&gt;&lt;object type=&quot;3&quot; unique_id=&quot;12202&quot;&gt;&lt;property id=&quot;20148&quot; value=&quot;5&quot;/&gt;&lt;property id=&quot;20300&quot; value=&quot;Slide 95&quot;/&gt;&lt;property id=&quot;20307&quot; value=&quot;301&quot;/&gt;&lt;/object&gt;&lt;object type=&quot;3&quot; unique_id=&quot;12203&quot;&gt;&lt;property id=&quot;20148&quot; value=&quot;5&quot;/&gt;&lt;property id=&quot;20300&quot; value=&quot;Slide 96&quot;/&gt;&lt;property id=&quot;20307&quot; value=&quot;302&quot;/&gt;&lt;/object&gt;&lt;object type=&quot;3&quot; unique_id=&quot;12204&quot;&gt;&lt;property id=&quot;20148&quot; value=&quot;5&quot;/&gt;&lt;property id=&quot;20300&quot; value=&quot;Slide 97&quot;/&gt;&lt;property id=&quot;20307&quot; value=&quot;303&quot;/&gt;&lt;/object&gt;&lt;object type=&quot;3&quot; unique_id=&quot;12205&quot;&gt;&lt;property id=&quot;20148&quot; value=&quot;5&quot;/&gt;&lt;property id=&quot;20300&quot; value=&quot;Slide 101&quot;/&gt;&lt;property id=&quot;20307&quot; value=&quot;304&quot;/&gt;&lt;/object&gt;&lt;object type=&quot;3&quot; unique_id=&quot;12206&quot;&gt;&lt;property id=&quot;20148&quot; value=&quot;5&quot;/&gt;&lt;property id=&quot;20300&quot; value=&quot;Slide 102&quot;/&gt;&lt;property id=&quot;20307&quot; value=&quot;305&quot;/&gt;&lt;/object&gt;&lt;object type=&quot;3&quot; unique_id=&quot;12207&quot;&gt;&lt;property id=&quot;20148&quot; value=&quot;5&quot;/&gt;&lt;property id=&quot;20300&quot; value=&quot;Slide 105&quot;/&gt;&lt;property id=&quot;20307&quot; value=&quot;306&quot;/&gt;&lt;/object&gt;&lt;object type=&quot;3&quot; unique_id=&quot;12208&quot;&gt;&lt;property id=&quot;20148&quot; value=&quot;5&quot;/&gt;&lt;property id=&quot;20300&quot; value=&quot;Slide 106&quot;/&gt;&lt;property id=&quot;20307&quot; value=&quot;307&quot;/&gt;&lt;/object&gt;&lt;object type=&quot;3&quot; unique_id=&quot;12209&quot;&gt;&lt;property id=&quot;20148&quot; value=&quot;5&quot;/&gt;&lt;property id=&quot;20300&quot; value=&quot;Slide 110&quot;/&gt;&lt;property id=&quot;20307&quot; value=&quot;308&quot;/&gt;&lt;/object&gt;&lt;object type=&quot;3&quot; unique_id=&quot;12210&quot;&gt;&lt;property id=&quot;20148&quot; value=&quot;5&quot;/&gt;&lt;property id=&quot;20300&quot; value=&quot;Slide 111&quot;/&gt;&lt;property id=&quot;20307&quot; value=&quot;309&quot;/&gt;&lt;/object&gt;&lt;object type=&quot;3&quot; unique_id=&quot;12211&quot;&gt;&lt;property id=&quot;20148&quot; value=&quot;5&quot;/&gt;&lt;property id=&quot;20300&quot; value=&quot;Slide 114&quot;/&gt;&lt;property id=&quot;20307&quot; value=&quot;310&quot;/&gt;&lt;/object&gt;&lt;object type=&quot;3&quot; unique_id=&quot;12212&quot;&gt;&lt;property id=&quot;20148&quot; value=&quot;5&quot;/&gt;&lt;property id=&quot;20300&quot; value=&quot;Slide 115&quot;/&gt;&lt;property id=&quot;20307&quot; value=&quot;311&quot;/&gt;&lt;/object&gt;&lt;object type=&quot;3&quot; unique_id=&quot;12213&quot;&gt;&lt;property id=&quot;20148&quot; value=&quot;5&quot;/&gt;&lt;property id=&quot;20300&quot; value=&quot;Slide 116&quot;/&gt;&lt;property id=&quot;20307&quot; value=&quot;312&quot;/&gt;&lt;/object&gt;&lt;object type=&quot;3&quot; unique_id=&quot;12214&quot;&gt;&lt;property id=&quot;20148&quot; value=&quot;5&quot;/&gt;&lt;property id=&quot;20300&quot; value=&quot;Slide 123&quot;/&gt;&lt;property id=&quot;20307&quot; value=&quot;313&quot;/&gt;&lt;/object&gt;&lt;object type=&quot;3&quot; unique_id=&quot;12215&quot;&gt;&lt;property id=&quot;20148&quot; value=&quot;5&quot;/&gt;&lt;property id=&quot;20300&quot; value=&quot;Slide 125&quot;/&gt;&lt;property id=&quot;20307&quot; value=&quot;314&quot;/&gt;&lt;/object&gt;&lt;object type=&quot;3&quot; unique_id=&quot;12216&quot;&gt;&lt;property id=&quot;20148&quot; value=&quot;5&quot;/&gt;&lt;property id=&quot;20300&quot; value=&quot;Slide 126&quot;/&gt;&lt;property id=&quot;20307&quot; value=&quot;315&quot;/&gt;&lt;/object&gt;&lt;object type=&quot;3&quot; unique_id=&quot;12217&quot;&gt;&lt;property id=&quot;20148&quot; value=&quot;5&quot;/&gt;&lt;property id=&quot;20300&quot; value=&quot;Slide 127&quot;/&gt;&lt;property id=&quot;20307&quot; value=&quot;316&quot;/&gt;&lt;/object&gt;&lt;object type=&quot;3&quot; unique_id=&quot;12218&quot;&gt;&lt;property id=&quot;20148&quot; value=&quot;5&quot;/&gt;&lt;property id=&quot;20300&quot; value=&quot;Slide 129&quot;/&gt;&lt;property id=&quot;20307&quot; value=&quot;317&quot;/&gt;&lt;/object&gt;&lt;object type=&quot;3&quot; unique_id=&quot;12219&quot;&gt;&lt;property id=&quot;20148&quot; value=&quot;5&quot;/&gt;&lt;property id=&quot;20300&quot; value=&quot;Slide 130&quot;/&gt;&lt;property id=&quot;20307&quot; value=&quot;318&quot;/&gt;&lt;/object&gt;&lt;object type=&quot;3&quot; unique_id=&quot;12220&quot;&gt;&lt;property id=&quot;20148&quot; value=&quot;5&quot;/&gt;&lt;property id=&quot;20300&quot; value=&quot;Slide 138&quot;/&gt;&lt;property id=&quot;20307&quot; value=&quot;319&quot;/&gt;&lt;/object&gt;&lt;object type=&quot;3&quot; unique_id=&quot;12221&quot;&gt;&lt;property id=&quot;20148&quot; value=&quot;5&quot;/&gt;&lt;property id=&quot;20300&quot; value=&quot;Slide 142&quot;/&gt;&lt;property id=&quot;20307&quot; value=&quot;320&quot;/&gt;&lt;/object&gt;&lt;object type=&quot;3&quot; unique_id=&quot;12222&quot;&gt;&lt;property id=&quot;20148&quot; value=&quot;5&quot;/&gt;&lt;property id=&quot;20300&quot; value=&quot;Slide 146&quot;/&gt;&lt;property id=&quot;20307&quot; value=&quot;321&quot;/&gt;&lt;/object&gt;&lt;object type=&quot;3&quot; unique_id=&quot;12223&quot;&gt;&lt;property id=&quot;20148&quot; value=&quot;5&quot;/&gt;&lt;property id=&quot;20300&quot; value=&quot;Slide 155&quot;/&gt;&lt;property id=&quot;20307&quot; value=&quot;322&quot;/&gt;&lt;/object&gt;&lt;object type=&quot;3&quot; unique_id=&quot;12224&quot;&gt;&lt;property id=&quot;20148&quot; value=&quot;5&quot;/&gt;&lt;property id=&quot;20300&quot; value=&quot;Slide 156&quot;/&gt;&lt;property id=&quot;20307&quot; value=&quot;323&quot;/&gt;&lt;/object&gt;&lt;object type=&quot;3&quot; unique_id=&quot;12225&quot;&gt;&lt;property id=&quot;20148&quot; value=&quot;5&quot;/&gt;&lt;property id=&quot;20300&quot; value=&quot;Slide 157&quot;/&gt;&lt;property id=&quot;20307&quot; value=&quot;324&quot;/&gt;&lt;/object&gt;&lt;object type=&quot;3&quot; unique_id=&quot;12226&quot;&gt;&lt;property id=&quot;20148&quot; value=&quot;5&quot;/&gt;&lt;property id=&quot;20300&quot; value=&quot;Slide 158&quot;/&gt;&lt;property id=&quot;20307&quot; value=&quot;325&quot;/&gt;&lt;/object&gt;&lt;object type=&quot;3&quot; unique_id=&quot;12227&quot;&gt;&lt;property id=&quot;20148&quot; value=&quot;5&quot;/&gt;&lt;property id=&quot;20300&quot; value=&quot;Slide 159&quot;/&gt;&lt;property id=&quot;20307&quot; value=&quot;326&quot;/&gt;&lt;/object&gt;&lt;object type=&quot;3&quot; unique_id=&quot;12228&quot;&gt;&lt;property id=&quot;20148&quot; value=&quot;5&quot;/&gt;&lt;property id=&quot;20300&quot; value=&quot;Slide 164&quot;/&gt;&lt;property id=&quot;20307&quot; value=&quot;327&quot;/&gt;&lt;/object&gt;&lt;object type=&quot;3&quot; unique_id=&quot;12229&quot;&gt;&lt;property id=&quot;20148&quot; value=&quot;5&quot;/&gt;&lt;property id=&quot;20300&quot; value=&quot;Slide 165&quot;/&gt;&lt;property id=&quot;20307&quot; value=&quot;328&quot;/&gt;&lt;/object&gt;&lt;object type=&quot;3&quot; unique_id=&quot;12230&quot;&gt;&lt;property id=&quot;20148&quot; value=&quot;5&quot;/&gt;&lt;property id=&quot;20300&quot; value=&quot;Slide 166&quot;/&gt;&lt;property id=&quot;20307&quot; value=&quot;329&quot;/&gt;&lt;/object&gt;&lt;object type=&quot;3&quot; unique_id=&quot;12231&quot;&gt;&lt;property id=&quot;20148&quot; value=&quot;5&quot;/&gt;&lt;property id=&quot;20300&quot; value=&quot;Slide 167&quot;/&gt;&lt;property id=&quot;20307&quot; value=&quot;330&quot;/&gt;&lt;/object&gt;&lt;object type=&quot;3&quot; unique_id=&quot;12232&quot;&gt;&lt;property id=&quot;20148&quot; value=&quot;5&quot;/&gt;&lt;property id=&quot;20300&quot; value=&quot;Slide 168&quot;/&gt;&lt;property id=&quot;20307&quot; value=&quot;331&quot;/&gt;&lt;/object&gt;&lt;object type=&quot;3&quot; unique_id=&quot;12233&quot;&gt;&lt;property id=&quot;20148&quot; value=&quot;5&quot;/&gt;&lt;property id=&quot;20300&quot; value=&quot;Slide 175&quot;/&gt;&lt;property id=&quot;20307&quot; value=&quot;332&quot;/&gt;&lt;/object&gt;&lt;object type=&quot;3&quot; unique_id=&quot;12234&quot;&gt;&lt;property id=&quot;20148&quot; value=&quot;5&quot;/&gt;&lt;property id=&quot;20300&quot; value=&quot;Slide 176&quot;/&gt;&lt;property id=&quot;20307&quot; value=&quot;333&quot;/&gt;&lt;/object&gt;&lt;object type=&quot;3&quot; unique_id=&quot;12235&quot;&gt;&lt;property id=&quot;20148&quot; value=&quot;5&quot;/&gt;&lt;property id=&quot;20300&quot; value=&quot;Slide 177&quot;/&gt;&lt;property id=&quot;20307&quot; value=&quot;334&quot;/&gt;&lt;/object&gt;&lt;object type=&quot;3&quot; unique_id=&quot;53859&quot;&gt;&lt;property id=&quot;20148&quot; value=&quot;5&quot;/&gt;&lt;property id=&quot;20300&quot; value=&quot;Slide 1 - &amp;quot;Chapter 7 C Pointers&amp;quot;&quot;/&gt;&lt;property id=&quot;20307&quot; value=&quot;335&quot;/&gt;&lt;/object&gt;&lt;object type=&quot;3&quot; unique_id=&quot;53860&quot;&gt;&lt;property id=&quot;20148&quot; value=&quot;5&quot;/&gt;&lt;property id=&quot;20300&quot; value=&quot;Slide 5 - &amp;quot;7.1  Introduction&amp;quot;&quot;/&gt;&lt;property id=&quot;20307&quot; value=&quot;336&quot;/&gt;&lt;/object&gt;&lt;object type=&quot;3&quot; unique_id=&quot;53861&quot;&gt;&lt;property id=&quot;20148&quot; value=&quot;5&quot;/&gt;&lt;property id=&quot;20300&quot; value=&quot;Slide 6 - &amp;quot;7.2  Pointer Variable Definitions and Initialization&amp;quot;&quot;/&gt;&lt;property id=&quot;20307&quot; value=&quot;337&quot;/&gt;&lt;/object&gt;&lt;object type=&quot;3&quot; unique_id=&quot;53862&quot;&gt;&lt;property id=&quot;20148&quot; value=&quot;5&quot;/&gt;&lt;property id=&quot;20300&quot; value=&quot;Slide 8 - &amp;quot;7.2  Pointer Variable Definitions and Initialization (cont.)&amp;quot;&quot;/&gt;&lt;property id=&quot;20307&quot; value=&quot;338&quot;/&gt;&lt;/object&gt;&lt;object type=&quot;3&quot; unique_id=&quot;53863&quot;&gt;&lt;property id=&quot;20148&quot; value=&quot;5&quot;/&gt;&lt;property id=&quot;20300&quot; value=&quot;Slide 9 - &amp;quot;7.2  Pointer Variable Definitions and Initialization (cont.)&amp;quot;&quot;/&gt;&lt;property id=&quot;20307&quot; value=&quot;339&quot;/&gt;&lt;/object&gt;&lt;object type=&quot;3&quot; unique_id=&quot;53864&quot;&gt;&lt;property id=&quot;20148&quot; value=&quot;5&quot;/&gt;&lt;property id=&quot;20300&quot; value=&quot;Slide 12 - &amp;quot;7.2  Pointer Variable Definitions and Initialization (cont.)&amp;quot;&quot;/&gt;&lt;property id=&quot;20307&quot; value=&quot;340&quot;/&gt;&lt;/object&gt;&lt;object type=&quot;3&quot; unique_id=&quot;53865&quot;&gt;&lt;property id=&quot;20148&quot; value=&quot;5&quot;/&gt;&lt;property id=&quot;20300&quot; value=&quot;Slide 13 - &amp;quot;7.2  Pointer Variable Definitions and Initialization (cont.)&amp;quot;&quot;/&gt;&lt;property id=&quot;20307&quot; value=&quot;341&quot;/&gt;&lt;/object&gt;&lt;object type=&quot;3&quot; unique_id=&quot;53866&quot;&gt;&lt;property id=&quot;20148&quot; value=&quot;5&quot;/&gt;&lt;property id=&quot;20300&quot; value=&quot;Slide 15 - &amp;quot;7.3  Pointer Operators&amp;quot;&quot;/&gt;&lt;property id=&quot;20307&quot; value=&quot;342&quot;/&gt;&lt;/object&gt;&lt;object type=&quot;3&quot; unique_id=&quot;53867&quot;&gt;&lt;property id=&quot;20148&quot; value=&quot;5&quot;/&gt;&lt;property id=&quot;20300&quot; value=&quot;Slide 16 - &amp;quot;7.3  Pointer Operators (Cont.)&amp;quot;&quot;/&gt;&lt;property id=&quot;20307&quot; value=&quot;343&quot;/&gt;&lt;/object&gt;&lt;object type=&quot;3&quot; unique_id=&quot;53868&quot;&gt;&lt;property id=&quot;20148&quot; value=&quot;5&quot;/&gt;&lt;property id=&quot;20300&quot; value=&quot;Slide 18 - &amp;quot;7.3  Pointer Operators (Cont.)&amp;quot;&quot;/&gt;&lt;property id=&quot;20307&quot; value=&quot;344&quot;/&gt;&lt;/object&gt;&lt;object type=&quot;3&quot; unique_id=&quot;53869&quot;&gt;&lt;property id=&quot;20148&quot; value=&quot;5&quot;/&gt;&lt;property id=&quot;20300&quot; value=&quot;Slide 20 - &amp;quot;7.3  Pointer Operators (Cont.)&amp;quot;&quot;/&gt;&lt;property id=&quot;20307&quot; value=&quot;345&quot;/&gt;&lt;/object&gt;&lt;object type=&quot;3&quot; unique_id=&quot;53870&quot;&gt;&lt;property id=&quot;20148&quot; value=&quot;5&quot;/&gt;&lt;property id=&quot;20300&quot; value=&quot;Slide 24 - &amp;quot;7.4  Passing Arguments to Functions by Reference&amp;quot;&quot;/&gt;&lt;property id=&quot;20307&quot; value=&quot;346&quot;/&gt;&lt;/object&gt;&lt;object type=&quot;3&quot; unique_id=&quot;53871&quot;&gt;&lt;property id=&quot;20148&quot; value=&quot;5&quot;/&gt;&lt;property id=&quot;20300&quot; value=&quot;Slide 25 - &amp;quot;7.4  Passing Arguments to Functions by Reference (Cont.)&amp;quot;&quot;/&gt;&lt;property id=&quot;20307&quot; value=&quot;347&quot;/&gt;&lt;/object&gt;&lt;object type=&quot;3&quot; unique_id=&quot;53872&quot;&gt;&lt;property id=&quot;20148&quot; value=&quot;5&quot;/&gt;&lt;property id=&quot;20300&quot; value=&quot;Slide 26 - &amp;quot;7.4  Passing Arguments to Functions by Reference (Cont.)&amp;quot;&quot;/&gt;&lt;property id=&quot;20307&quot; value=&quot;348&quot;/&gt;&lt;/object&gt;&lt;object type=&quot;3&quot; unique_id=&quot;53873&quot;&gt;&lt;property id=&quot;20148&quot; value=&quot;5&quot;/&gt;&lt;property id=&quot;20300&quot; value=&quot;Slide 29 - &amp;quot;7.4  Passing Arguments to Functions by Reference (Cont.)&amp;quot;&quot;/&gt;&lt;property id=&quot;20307&quot; value=&quot;349&quot;/&gt;&lt;/object&gt;&lt;object type=&quot;3&quot; unique_id=&quot;53874&quot;&gt;&lt;property id=&quot;20148&quot; value=&quot;5&quot;/&gt;&lt;property id=&quot;20300&quot; value=&quot;Slide 32 - &amp;quot;7.4  Passing Arguments to Functions by Reference (Cont.)&amp;quot;&quot;/&gt;&lt;property id=&quot;20307&quot; value=&quot;350&quot;/&gt;&lt;/object&gt;&lt;object type=&quot;3&quot; unique_id=&quot;53875&quot;&gt;&lt;property id=&quot;20148&quot; value=&quot;5&quot;/&gt;&lt;property id=&quot;20300&quot; value=&quot;Slide 33 - &amp;quot;7.4  Passing Arguments to Functions by Reference (Cont.)&amp;quot;&quot;/&gt;&lt;property id=&quot;20307&quot; value=&quot;351&quot;/&gt;&lt;/object&gt;&lt;object type=&quot;3&quot; unique_id=&quot;53876&quot;&gt;&lt;property id=&quot;20148&quot; value=&quot;5&quot;/&gt;&lt;property id=&quot;20300&quot; value=&quot;Slide 40 - &amp;quot;7.5  Using the const Qualifier with Pointers&amp;quot;&quot;/&gt;&lt;property id=&quot;20307&quot; value=&quot;352&quot;/&gt;&lt;/object&gt;&lt;object type=&quot;3&quot; unique_id=&quot;53877&quot;&gt;&lt;property id=&quot;20148&quot; value=&quot;5&quot;/&gt;&lt;property id=&quot;20300&quot; value=&quot;Slide 42 - &amp;quot;7.5  Using the const Qualifier with Pointers (Cont.)&amp;quot;&quot;/&gt;&lt;property id=&quot;20307&quot; value=&quot;353&quot;/&gt;&lt;/object&gt;&lt;object type=&quot;3&quot; unique_id=&quot;53878&quot;&gt;&lt;property id=&quot;20148&quot; value=&quot;5&quot;/&gt;&lt;property id=&quot;20300&quot; value=&quot;Slide 43 - &amp;quot;7.5  Using the const Qualifier with Pointers (Cont.)&amp;quot;&quot;/&gt;&lt;property id=&quot;20307&quot; value=&quot;354&quot;/&gt;&lt;/object&gt;&lt;object type=&quot;3&quot; unique_id=&quot;53879&quot;&gt;&lt;property id=&quot;20148&quot; value=&quot;5&quot;/&gt;&lt;property id=&quot;20300&quot; value=&quot;Slide 44 - &amp;quot;7.5  Using the const Qualifier with Pointers (Cont.)&amp;quot;&quot;/&gt;&lt;property id=&quot;20307&quot; value=&quot;355&quot;/&gt;&lt;/object&gt;&lt;object type=&quot;3&quot; unique_id=&quot;53880&quot;&gt;&lt;property id=&quot;20148&quot; value=&quot;5&quot;/&gt;&lt;property id=&quot;20300&quot; value=&quot;Slide 46 - &amp;quot;7.5  Using the const Qualifier with Pointers (Cont.)&amp;quot;&quot;/&gt;&lt;property id=&quot;20307&quot; value=&quot;356&quot;/&gt;&lt;/object&gt;&lt;object type=&quot;3&quot; unique_id=&quot;53881&quot;&gt;&lt;property id=&quot;20148&quot; value=&quot;5&quot;/&gt;&lt;property id=&quot;20300&quot; value=&quot;Slide 48 - &amp;quot;7.5  Using the const Qualifier with Pointers (Cont.)&amp;quot;&quot;/&gt;&lt;property id=&quot;20307&quot; value=&quot;357&quot;/&gt;&lt;/object&gt;&lt;object type=&quot;3&quot; unique_id=&quot;53882&quot;&gt;&lt;property id=&quot;20148&quot; value=&quot;5&quot;/&gt;&lt;property id=&quot;20300&quot; value=&quot;Slide 49 - &amp;quot;7.5.1  Converting a String to Uppercase Using a Non-Constant Pointer to Non-Constant Data&amp;quot;&quot;/&gt;&lt;property id=&quot;20307&quot; value=&quot;358&quot;/&gt;&lt;/object&gt;&lt;object type=&quot;3&quot; unique_id=&quot;53883&quot;&gt;&lt;property id=&quot;20148&quot; value=&quot;5&quot;/&gt;&lt;property id=&quot;20300&quot; value=&quot;Slide 50 - &amp;quot;7.5.1  Converting a String to Uppercase Using a Non-Constant Pointer to Non-Constant Data (Cont.)&amp;quot;&quot;/&gt;&lt;property id=&quot;20307&quot; value=&quot;359&quot;/&gt;&lt;/object&gt;&lt;object type=&quot;3&quot; unique_id=&quot;53884&quot;&gt;&lt;property id=&quot;20148&quot; value=&quot;5&quot;/&gt;&lt;property id=&quot;20300&quot; value=&quot;Slide 53 - &amp;quot;7.5.2  Printing a String One Character at a Time Using a Non-Constant Pointer to Constant Data&amp;quot;&quot;/&gt;&lt;property id=&quot;20307&quot; value=&quot;360&quot;/&gt;&lt;/object&gt;&lt;object type=&quot;3&quot; unique_id=&quot;53885&quot;&gt;&lt;property id=&quot;20148&quot; value=&quot;5&quot;/&gt;&lt;property id=&quot;20300&quot; value=&quot;Slide 54 - &amp;quot;7.5.2  Printing a String One Character at a Time Using a Non-Constant Pointer to Constant Data (Cont.)&amp;quot;&quot;/&gt;&lt;property id=&quot;20307&quot; value=&quot;361&quot;/&gt;&lt;/object&gt;&lt;object type=&quot;3&quot; unique_id=&quot;53886&quot;&gt;&lt;property id=&quot;20148&quot; value=&quot;5&quot;/&gt;&lt;property id=&quot;20300&quot; value=&quot;Slide 57 - &amp;quot;7.5.2  Printing a String One Character at a Time Using a Non-Constant Pointer to Constant Data (Cont.)&amp;quot;&quot;/&gt;&lt;property id=&quot;20307&quot; value=&quot;362&quot;/&gt;&lt;/object&gt;&lt;object type=&quot;3&quot; unique_id=&quot;53887&quot;&gt;&lt;property id=&quot;20148&quot; value=&quot;5&quot;/&gt;&lt;property id=&quot;20300&quot; value=&quot;Slide 59 - &amp;quot;7.5.2  Printing a String One Character at a Time Using a Non-Constant Pointer to Constant Data (Cont.)&amp;quot;&quot;/&gt;&lt;property id=&quot;20307&quot; value=&quot;363&quot;/&gt;&lt;/object&gt;&lt;object type=&quot;3&quot; unique_id=&quot;53888&quot;&gt;&lt;property id=&quot;20148&quot; value=&quot;5&quot;/&gt;&lt;property id=&quot;20300&quot; value=&quot;Slide 60 - &amp;quot;7.5.2  Printing a String One Character at a Time Using a Non-Constant Pointer to Constant Data (Cont.)&amp;quot;&quot;/&gt;&lt;property id=&quot;20307&quot; value=&quot;364&quot;/&gt;&lt;/object&gt;&lt;object type=&quot;3&quot; unique_id=&quot;53889&quot;&gt;&lt;property id=&quot;20148&quot; value=&quot;5&quot;/&gt;&lt;property id=&quot;20300&quot; value=&quot;Slide 62 - &amp;quot;7.5.2  Printing a String One Character at a Time Using a Non-Constant Pointer to Constant Data (Cont.)&amp;quot;&quot;/&gt;&lt;property id=&quot;20307&quot; value=&quot;365&quot;/&gt;&lt;/object&gt;&lt;object type=&quot;3&quot; unique_id=&quot;53890&quot;&gt;&lt;property id=&quot;20148&quot; value=&quot;5&quot;/&gt;&lt;property id=&quot;20300&quot; value=&quot;Slide 63 - &amp;quot;7.5.3  Attempting to Modify a Constant Pointer to Non-Constant Data&amp;quot;&quot;/&gt;&lt;property id=&quot;20307&quot; value=&quot;366&quot;/&gt;&lt;/object&gt;&lt;object type=&quot;3&quot; unique_id=&quot;53891&quot;&gt;&lt;property id=&quot;20148&quot; value=&quot;5&quot;/&gt;&lt;property id=&quot;20300&quot; value=&quot;Slide 64 - &amp;quot;7.5.3  Attempting to Modify a Constant Pointer to Non-Constant Data (Cont.)&amp;quot;&quot;/&gt;&lt;property id=&quot;20307&quot; value=&quot;367&quot;/&gt;&lt;/object&gt;&lt;object type=&quot;3&quot; unique_id=&quot;53892&quot;&gt;&lt;property id=&quot;20148&quot; value=&quot;5&quot;/&gt;&lt;property id=&quot;20300&quot; value=&quot;Slide 66 - &amp;quot;7.5.4  Attempting to Modify a Constant Pointer to Constant Data&amp;quot;&quot;/&gt;&lt;property id=&quot;20307&quot; value=&quot;368&quot;/&gt;&lt;/object&gt;&lt;object type=&quot;3&quot; unique_id=&quot;53893&quot;&gt;&lt;property id=&quot;20148&quot; value=&quot;5&quot;/&gt;&lt;property id=&quot;20300&quot; value=&quot;Slide 67 - &amp;quot;7.5  Using the const Qualifier with Pointers (Const.)&amp;quot;&quot;/&gt;&lt;property id=&quot;20307&quot; value=&quot;369&quot;/&gt;&lt;/object&gt;&lt;object type=&quot;3&quot; unique_id=&quot;53894&quot;&gt;&lt;property id=&quot;20148&quot; value=&quot;5&quot;/&gt;&lt;property id=&quot;20300&quot; value=&quot;Slide 69 - &amp;quot;7.6  Bubble Sort Using Pass-by-Reference&amp;quot;&quot;/&gt;&lt;property id=&quot;20307&quot; value=&quot;370&quot;/&gt;&lt;/object&gt;&lt;object type=&quot;3&quot; unique_id=&quot;53895&quot;&gt;&lt;property id=&quot;20148&quot; value=&quot;5&quot;/&gt;&lt;property id=&quot;20300&quot; value=&quot;Slide 70 - &amp;quot;7.6  Bubble Sort Using Pass-by-Reference (Cont.)&amp;quot;&quot;/&gt;&lt;property id=&quot;20307&quot; value=&quot;371&quot;/&gt;&lt;/object&gt;&lt;object type=&quot;3&quot; unique_id=&quot;53896&quot;&gt;&lt;property id=&quot;20148&quot; value=&quot;5&quot;/&gt;&lt;property id=&quot;20300&quot; value=&quot;Slide 71 - &amp;quot;7.6  Bubble Sort Using Pass-by-Reference (Cont.)&amp;quot;&quot;/&gt;&lt;property id=&quot;20307&quot; value=&quot;372&quot;/&gt;&lt;/object&gt;&lt;object type=&quot;3&quot; unique_id=&quot;53897&quot;&gt;&lt;property id=&quot;20148&quot; value=&quot;5&quot;/&gt;&lt;property id=&quot;20300&quot; value=&quot;Slide 72 - &amp;quot;7.6  Bubble Sort Using Pass-by-Reference (Cont.)&amp;quot;&quot;/&gt;&lt;property id=&quot;20307&quot; value=&quot;373&quot;/&gt;&lt;/object&gt;&lt;object type=&quot;3&quot; unique_id=&quot;53898&quot;&gt;&lt;property id=&quot;20148&quot; value=&quot;5&quot;/&gt;&lt;property id=&quot;20300&quot; value=&quot;Slide 77 - &amp;quot;7.6  Bubble Sort Using Pass-by-Reference (Cont.)&amp;quot;&quot;/&gt;&lt;property id=&quot;20307&quot; value=&quot;374&quot;/&gt;&lt;/object&gt;&lt;object type=&quot;3&quot; unique_id=&quot;53899&quot;&gt;&lt;property id=&quot;20148&quot; value=&quot;5&quot;/&gt;&lt;property id=&quot;20300&quot; value=&quot;Slide 78 - &amp;quot;7.6  Bubble Sort Using Pass-by-Reference (Cont.)&amp;quot;&quot;/&gt;&lt;property id=&quot;20307&quot; value=&quot;375&quot;/&gt;&lt;/object&gt;&lt;object type=&quot;3&quot; unique_id=&quot;53900&quot;&gt;&lt;property id=&quot;20148&quot; value=&quot;5&quot;/&gt;&lt;property id=&quot;20300&quot; value=&quot;Slide 79 - &amp;quot;7.6  Bubble Sort Using Pass-by-Reference (Cont.)&amp;quot;&quot;/&gt;&lt;property id=&quot;20307&quot; value=&quot;376&quot;/&gt;&lt;/object&gt;&lt;object type=&quot;3&quot; unique_id=&quot;53901&quot;&gt;&lt;property id=&quot;20148&quot; value=&quot;5&quot;/&gt;&lt;property id=&quot;20300&quot; value=&quot;Slide 81 - &amp;quot;7.6  Bubble Sort Using Pass-by-Reference (Cont.)&amp;quot;&quot;/&gt;&lt;property id=&quot;20307&quot; value=&quot;377&quot;/&gt;&lt;/object&gt;&lt;object type=&quot;3&quot; unique_id=&quot;53902&quot;&gt;&lt;property id=&quot;20148&quot; value=&quot;5&quot;/&gt;&lt;property id=&quot;20300&quot; value=&quot;Slide 82 - &amp;quot;7.6  Bubble Sort Using Pass-by-Reference (Cont.)&amp;quot;&quot;/&gt;&lt;property id=&quot;20307&quot; value=&quot;378&quot;/&gt;&lt;/object&gt;&lt;object type=&quot;3&quot; unique_id=&quot;53903&quot;&gt;&lt;property id=&quot;20148&quot; value=&quot;5&quot;/&gt;&lt;property id=&quot;20300&quot; value=&quot;Slide 84 - &amp;quot;7.6  Bubble Sort Using Pass-by-Reference (Cont.)&amp;quot;&quot;/&gt;&lt;property id=&quot;20307&quot; value=&quot;379&quot;/&gt;&lt;/object&gt;&lt;object type=&quot;3&quot; unique_id=&quot;53904&quot;&gt;&lt;property id=&quot;20148&quot; value=&quot;5&quot;/&gt;&lt;property id=&quot;20300&quot; value=&quot;Slide 86 - &amp;quot;7.6  Bubble Sort Using Pass-by-Reference (Cont.)&amp;quot;&quot;/&gt;&lt;property id=&quot;20307&quot; value=&quot;380&quot;/&gt;&lt;/object&gt;&lt;object type=&quot;3&quot; unique_id=&quot;53905&quot;&gt;&lt;property id=&quot;20148&quot; value=&quot;5&quot;/&gt;&lt;property id=&quot;20300&quot; value=&quot;Slide 87 - &amp;quot;7.7  sizeof Operator&amp;quot;&quot;/&gt;&lt;property id=&quot;20307&quot; value=&quot;381&quot;/&gt;&lt;/object&gt;&lt;object type=&quot;3&quot; unique_id=&quot;53906&quot;&gt;&lt;property id=&quot;20148&quot; value=&quot;5&quot;/&gt;&lt;property id=&quot;20300&quot; value=&quot;Slide 91 - &amp;quot;7.7  sizeof Operator (Cont.)&amp;quot;&quot;/&gt;&lt;property id=&quot;20307&quot; value=&quot;382&quot;/&gt;&lt;/object&gt;&lt;object type=&quot;3&quot; unique_id=&quot;53907&quot;&gt;&lt;property id=&quot;20148&quot; value=&quot;5&quot;/&gt;&lt;property id=&quot;20300&quot; value=&quot;Slide 92 - &amp;quot;7.7  sizeof Operator (Cont.)&amp;quot;&quot;/&gt;&lt;property id=&quot;20307&quot; value=&quot;383&quot;/&gt;&lt;/object&gt;&lt;object type=&quot;3&quot; unique_id=&quot;53908&quot;&gt;&lt;property id=&quot;20148&quot; value=&quot;5&quot;/&gt;&lt;property id=&quot;20300&quot; value=&quot;Slide 93 - &amp;quot;7.7  sizeof Operator (Cont.)&amp;quot;&quot;/&gt;&lt;property id=&quot;20307&quot; value=&quot;384&quot;/&gt;&lt;/object&gt;&lt;object type=&quot;3&quot; unique_id=&quot;53909&quot;&gt;&lt;property id=&quot;20148&quot; value=&quot;5&quot;/&gt;&lt;property id=&quot;20300&quot; value=&quot;Slide 94 - &amp;quot;7.7  sizeof Operator (Cont.)&amp;quot;&quot;/&gt;&lt;property id=&quot;20307&quot; value=&quot;385&quot;/&gt;&lt;/object&gt;&lt;object type=&quot;3&quot; unique_id=&quot;53910&quot;&gt;&lt;property id=&quot;20148&quot; value=&quot;5&quot;/&gt;&lt;property id=&quot;20300&quot; value=&quot;Slide 98 - &amp;quot;7.7  sizeof Operator (Cont.)&amp;quot;&quot;/&gt;&lt;property id=&quot;20307&quot; value=&quot;386&quot;/&gt;&lt;/object&gt;&lt;object type=&quot;3&quot; unique_id=&quot;53911&quot;&gt;&lt;property id=&quot;20148&quot; value=&quot;5&quot;/&gt;&lt;property id=&quot;20300&quot; value=&quot;Slide 99 - &amp;quot;7.8  Pointer Expressions and Pointer Arithmetic&amp;quot;&quot;/&gt;&lt;property id=&quot;20307&quot; value=&quot;387&quot;/&gt;&lt;/object&gt;&lt;object type=&quot;3&quot; unique_id=&quot;53912&quot;&gt;&lt;property id=&quot;20148&quot; value=&quot;5&quot;/&gt;&lt;property id=&quot;20300&quot; value=&quot;Slide 100 - &amp;quot;7.8  Pointer Expressions and Pointer Arithmetic (Cont.)&amp;quot;&quot;/&gt;&lt;property id=&quot;20307&quot; value=&quot;388&quot;/&gt;&lt;/object&gt;&lt;object type=&quot;3&quot; unique_id=&quot;53913&quot;&gt;&lt;property id=&quot;20148&quot; value=&quot;5&quot;/&gt;&lt;property id=&quot;20300&quot; value=&quot;Slide 103 - &amp;quot;7.8  Pointer Expressions and Pointer Arithmetic (Cont.)&amp;quot;&quot;/&gt;&lt;property id=&quot;20307&quot; value=&quot;389&quot;/&gt;&lt;/object&gt;&lt;object type=&quot;3&quot; unique_id=&quot;53914&quot;&gt;&lt;property id=&quot;20148&quot; value=&quot;5&quot;/&gt;&lt;property id=&quot;20300&quot; value=&quot;Slide 104 - &amp;quot;7.8  Pointer Expressions and Pointer Arithmetic (Cont.)&amp;quot;&quot;/&gt;&lt;property id=&quot;20307&quot; value=&quot;390&quot;/&gt;&lt;/object&gt;&lt;object type=&quot;3&quot; unique_id=&quot;53915&quot;&gt;&lt;property id=&quot;20148&quot; value=&quot;5&quot;/&gt;&lt;property id=&quot;20300&quot; value=&quot;Slide 107 - &amp;quot;7.8  Pointer Expressions and Pointer Arithmetic (Cont.)&amp;quot;&quot;/&gt;&lt;property id=&quot;20307&quot; value=&quot;391&quot;/&gt;&lt;/object&gt;&lt;object type=&quot;3&quot; unique_id=&quot;53916&quot;&gt;&lt;property id=&quot;20148&quot; value=&quot;5&quot;/&gt;&lt;property id=&quot;20300&quot; value=&quot;Slide 108 - &amp;quot;7.8  Pointer Expressions and Pointer Arithmetic (Cont.)&amp;quot;&quot;/&gt;&lt;property id=&quot;20307&quot; value=&quot;392&quot;/&gt;&lt;/object&gt;&lt;object type=&quot;3&quot; unique_id=&quot;53917&quot;&gt;&lt;property id=&quot;20148&quot; value=&quot;5&quot;/&gt;&lt;property id=&quot;20300&quot; value=&quot;Slide 109 - &amp;quot;7.8  Pointer Expressions and Pointer Arithmetic (Cont.)&amp;quot;&quot;/&gt;&lt;property id=&quot;20307&quot; value=&quot;393&quot;/&gt;&lt;/object&gt;&lt;object type=&quot;3&quot; unique_id=&quot;53918&quot;&gt;&lt;property id=&quot;20148&quot; value=&quot;5&quot;/&gt;&lt;property id=&quot;20300&quot; value=&quot;Slide 112 - &amp;quot;7.8  Pointer Expressions and Pointer Arithmetic (Cont.)&amp;quot;&quot;/&gt;&lt;property id=&quot;20307&quot; value=&quot;394&quot;/&gt;&lt;/object&gt;&lt;object type=&quot;3&quot; unique_id=&quot;53919&quot;&gt;&lt;property id=&quot;20148&quot; value=&quot;5&quot;/&gt;&lt;property id=&quot;20300&quot; value=&quot;Slide 113 - &amp;quot;7.8  Pointer Expressions and Pointer Arithmetic (Cont.)&amp;quot;&quot;/&gt;&lt;property id=&quot;20307&quot; value=&quot;395&quot;/&gt;&lt;/object&gt;&lt;object type=&quot;3&quot; unique_id=&quot;53920&quot;&gt;&lt;property id=&quot;20148&quot; value=&quot;5&quot;/&gt;&lt;property id=&quot;20300&quot; value=&quot;Slide 117 - &amp;quot;7.8  Pointer Expressions and Pointer Arithmetic (Cont.)&amp;quot;&quot;/&gt;&lt;property id=&quot;20307&quot; value=&quot;396&quot;/&gt;&lt;/object&gt;&lt;object type=&quot;3&quot; unique_id=&quot;53921&quot;&gt;&lt;property id=&quot;20148&quot; value=&quot;5&quot;/&gt;&lt;property id=&quot;20300&quot; value=&quot;Slide 118 - &amp;quot;7.9  Relationship between Pointers and Arrays&amp;quot;&quot;/&gt;&lt;property id=&quot;20307&quot; value=&quot;397&quot;/&gt;&lt;/object&gt;&lt;object type=&quot;3&quot; unique_id=&quot;53922&quot;&gt;&lt;property id=&quot;20148&quot; value=&quot;5&quot;/&gt;&lt;property id=&quot;20300&quot; value=&quot;Slide 119 - &amp;quot;7.9  Relationship between Pointers and Arrays (Cont.)&amp;quot;&quot;/&gt;&lt;property id=&quot;20307&quot; value=&quot;398&quot;/&gt;&lt;/object&gt;&lt;object type=&quot;3&quot; unique_id=&quot;53923&quot;&gt;&lt;property id=&quot;20148&quot; value=&quot;5&quot;/&gt;&lt;property id=&quot;20300&quot; value=&quot;Slide 120 - &amp;quot;7.9  Relationship between Pointers and Arrays (Cont.)&amp;quot;&quot;/&gt;&lt;property id=&quot;20307&quot; value=&quot;399&quot;/&gt;&lt;/object&gt;&lt;object type=&quot;3&quot; unique_id=&quot;53924&quot;&gt;&lt;property id=&quot;20148&quot; value=&quot;5&quot;/&gt;&lt;property id=&quot;20300&quot; value=&quot;Slide 121 - &amp;quot;7.9  Relationship between Pointers and Arrays (Cont.)&amp;quot;&quot;/&gt;&lt;property id=&quot;20307&quot; value=&quot;400&quot;/&gt;&lt;/object&gt;&lt;object type=&quot;3&quot; unique_id=&quot;53925&quot;&gt;&lt;property id=&quot;20148&quot; value=&quot;5&quot;/&gt;&lt;property id=&quot;20300&quot; value=&quot;Slide 122 - &amp;quot;7.9  Relationship between Pointers and Arrays (Cont.)&amp;quot;&quot;/&gt;&lt;property id=&quot;20307&quot; value=&quot;401&quot;/&gt;&lt;/object&gt;&lt;object type=&quot;3&quot; unique_id=&quot;53926&quot;&gt;&lt;property id=&quot;20148&quot; value=&quot;5&quot;/&gt;&lt;property id=&quot;20300&quot; value=&quot;Slide 124 - &amp;quot;7.9  Relationship between Pointers and Arrays (Cont.)&amp;quot;&quot;/&gt;&lt;property id=&quot;20307&quot; value=&quot;402&quot;/&gt;&lt;/object&gt;&lt;object type=&quot;3&quot; unique_id=&quot;53927&quot;&gt;&lt;property id=&quot;20148&quot; value=&quot;5&quot;/&gt;&lt;property id=&quot;20300&quot; value=&quot;Slide 128 - &amp;quot;7.9  Relationship between Pointers and Arrays (Cont.)&amp;quot;&quot;/&gt;&lt;property id=&quot;20307&quot; value=&quot;403&quot;/&gt;&lt;/object&gt;&lt;object type=&quot;3&quot; unique_id=&quot;53928&quot;&gt;&lt;property id=&quot;20148&quot; value=&quot;5&quot;/&gt;&lt;property id=&quot;20300&quot; value=&quot;Slide 131 - &amp;quot;7.9  Relationship between Pointers and Arrays (Cont.)&amp;quot;&quot;/&gt;&lt;property id=&quot;20307&quot; value=&quot;404&quot;/&gt;&lt;/object&gt;&lt;object type=&quot;3&quot; unique_id=&quot;53929&quot;&gt;&lt;property id=&quot;20148&quot; value=&quot;5&quot;/&gt;&lt;property id=&quot;20300&quot; value=&quot;Slide 132 - &amp;quot;7.9  Relationship between Pointers and Arrays (Cont.)&amp;quot;&quot;/&gt;&lt;property id=&quot;20307&quot; value=&quot;405&quot;/&gt;&lt;/object&gt;&lt;object type=&quot;3&quot; unique_id=&quot;53930&quot;&gt;&lt;property id=&quot;20148&quot; value=&quot;5&quot;/&gt;&lt;property id=&quot;20300&quot; value=&quot;Slide 133 - &amp;quot;7.9  Relationship between Pointers and Arrays (Cont.)&amp;quot;&quot;/&gt;&lt;property id=&quot;20307&quot; value=&quot;406&quot;/&gt;&lt;/object&gt;&lt;object type=&quot;3&quot; unique_id=&quot;53931&quot;&gt;&lt;property id=&quot;20148&quot; value=&quot;5&quot;/&gt;&lt;property id=&quot;20300&quot; value=&quot;Slide 134 - &amp;quot;7.9  Relationship between Pointers and Arrays (Cont.)&amp;quot;&quot;/&gt;&lt;property id=&quot;20307&quot; value=&quot;407&quot;/&gt;&lt;/object&gt;&lt;object type=&quot;3&quot; unique_id=&quot;53932&quot;&gt;&lt;property id=&quot;20148&quot; value=&quot;5&quot;/&gt;&lt;property id=&quot;20300&quot; value=&quot;Slide 135 - &amp;quot;7.10  Arrays of Pointers&amp;quot;&quot;/&gt;&lt;property id=&quot;20307&quot; value=&quot;408&quot;/&gt;&lt;/object&gt;&lt;object type=&quot;3&quot; unique_id=&quot;53933&quot;&gt;&lt;property id=&quot;20148&quot; value=&quot;5&quot;/&gt;&lt;property id=&quot;20300&quot; value=&quot;Slide 136 - &amp;quot;7.10  Arrays of Pointers (Cont.)&amp;quot;&quot;/&gt;&lt;property id=&quot;20307&quot; value=&quot;409&quot;/&gt;&lt;/object&gt;&lt;object type=&quot;3&quot; unique_id=&quot;53934&quot;&gt;&lt;property id=&quot;20148&quot; value=&quot;5&quot;/&gt;&lt;property id=&quot;20300&quot; value=&quot;Slide 137 - &amp;quot;7.10  Arrays of Pointers (Cont.)&amp;quot;&quot;/&gt;&lt;property id=&quot;20307&quot; value=&quot;410&quot;/&gt;&lt;/object&gt;&lt;object type=&quot;3&quot; unique_id=&quot;53935&quot;&gt;&lt;property id=&quot;20148&quot; value=&quot;5&quot;/&gt;&lt;property id=&quot;20300&quot; value=&quot;Slide 139 - &amp;quot;7.10  Arrays of Pointers (Cont.)&amp;quot;&quot;/&gt;&lt;property id=&quot;20307&quot; value=&quot;411&quot;/&gt;&lt;/object&gt;&lt;object type=&quot;3&quot; unique_id=&quot;53936&quot;&gt;&lt;property id=&quot;20148&quot; value=&quot;5&quot;/&gt;&lt;property id=&quot;20300&quot; value=&quot;Slide 140 - &amp;quot;7.11  Case Study: Card Shuffling and Dealing Simulation&amp;quot;&quot;/&gt;&lt;property id=&quot;20307&quot; value=&quot;412&quot;/&gt;&lt;/object&gt;&lt;object type=&quot;3&quot; unique_id=&quot;53937&quot;&gt;&lt;property id=&quot;20148&quot; value=&quot;5&quot;/&gt;&lt;property id=&quot;20300&quot; value=&quot;Slide 141 - &amp;quot;7.11  Case Study: Card Shuffling and Dealing Simulation (Cont.)&amp;quot;&quot;/&gt;&lt;property id=&quot;20307&quot; value=&quot;413&quot;/&gt;&lt;/object&gt;&lt;object type=&quot;3&quot; unique_id=&quot;53938&quot;&gt;&lt;property id=&quot;20148&quot; value=&quot;5&quot;/&gt;&lt;property id=&quot;20300&quot; value=&quot;Slide 143 - &amp;quot;7.11  Case Study: Card Shuffling and Dealing Simulation (Cont.)&amp;quot;&quot;/&gt;&lt;property id=&quot;20307&quot; value=&quot;414&quot;/&gt;&lt;/object&gt;&lt;object type=&quot;3&quot; unique_id=&quot;53939&quot;&gt;&lt;property id=&quot;20148&quot; value=&quot;5&quot;/&gt;&lt;property id=&quot;20300&quot; value=&quot;Slide 144 - &amp;quot;7.11  Case Study: Card Shuffling and Dealing Simulation (Cont.)&amp;quot;&quot;/&gt;&lt;property id=&quot;20307&quot; value=&quot;415&quot;/&gt;&lt;/object&gt;&lt;object type=&quot;3&quot; unique_id=&quot;53940&quot;&gt;&lt;property id=&quot;20148&quot; value=&quot;5&quot;/&gt;&lt;property id=&quot;20300&quot; value=&quot;Slide 145 - &amp;quot;7.11  Case Study: Card Shuffling and Dealing Simulation (Cont.)&amp;quot;&quot;/&gt;&lt;property id=&quot;20307&quot; value=&quot;416&quot;/&gt;&lt;/object&gt;&lt;object type=&quot;3&quot; unique_id=&quot;53941&quot;&gt;&lt;property id=&quot;20148&quot; value=&quot;5&quot;/&gt;&lt;property id=&quot;20300&quot; value=&quot;Slide 147 - &amp;quot;7.11  Case Study: Card Shuffling and Dealing Simulation (Cont.)&amp;quot;&quot;/&gt;&lt;property id=&quot;20307&quot; value=&quot;417&quot;/&gt;&lt;/object&gt;&lt;object type=&quot;3&quot; unique_id=&quot;53942&quot;&gt;&lt;property id=&quot;20148&quot; value=&quot;5&quot;/&gt;&lt;property id=&quot;20300&quot; value=&quot;Slide 148 - &amp;quot;7.11  Case Study: Card Shuffling and Dealing Simulation (Cont.)&amp;quot;&quot;/&gt;&lt;property id=&quot;20307&quot; value=&quot;418&quot;/&gt;&lt;/object&gt;&lt;object type=&quot;3&quot; unique_id=&quot;53943&quot;&gt;&lt;property id=&quot;20148&quot; value=&quot;5&quot;/&gt;&lt;property id=&quot;20300&quot; value=&quot;Slide 149 - &amp;quot;7.11  Case Study: Card Shuffling and Dealing Simulation (Cont.)&amp;quot;&quot;/&gt;&lt;property id=&quot;20307&quot; value=&quot;419&quot;/&gt;&lt;/object&gt;&lt;object type=&quot;3&quot; unique_id=&quot;53944&quot;&gt;&lt;property id=&quot;20148&quot; value=&quot;5&quot;/&gt;&lt;property id=&quot;20300&quot; value=&quot;Slide 150 - &amp;quot;7.11  Case Study: Card Shuffling and Dealing Simulation (Cont.)&amp;quot;&quot;/&gt;&lt;property id=&quot;20307&quot; value=&quot;420&quot;/&gt;&lt;/object&gt;&lt;object type=&quot;3&quot; unique_id=&quot;53945&quot;&gt;&lt;property id=&quot;20148&quot; value=&quot;5&quot;/&gt;&lt;property id=&quot;20300&quot; value=&quot;Slide 151 - &amp;quot;7.11  Case Study: Card Shuffling and Dealing Simulation (Cont.)&amp;quot;&quot;/&gt;&lt;property id=&quot;20307&quot; value=&quot;421&quot;/&gt;&lt;/object&gt;&lt;object type=&quot;3&quot; unique_id=&quot;53946&quot;&gt;&lt;property id=&quot;20148&quot; value=&quot;5&quot;/&gt;&lt;property id=&quot;20300&quot; value=&quot;Slide 152 - &amp;quot;7.11  Case Study: Card Shuffling and Dealing Simulation (Cont.)&amp;quot;&quot;/&gt;&lt;property id=&quot;20307&quot; value=&quot;422&quot;/&gt;&lt;/object&gt;&lt;object type=&quot;3&quot; unique_id=&quot;53947&quot;&gt;&lt;property id=&quot;20148&quot; value=&quot;5&quot;/&gt;&lt;property id=&quot;20300&quot; value=&quot;Slide 153 - &amp;quot;7.11  Case Study: Card Shuffling and Dealing Simulation (Cont.)&amp;quot;&quot;/&gt;&lt;property id=&quot;20307&quot; value=&quot;423&quot;/&gt;&lt;/object&gt;&lt;object type=&quot;3&quot; unique_id=&quot;53948&quot;&gt;&lt;property id=&quot;20148&quot; value=&quot;5&quot;/&gt;&lt;property id=&quot;20300&quot; value=&quot;Slide 154 - &amp;quot;7.11  Case Study: Card Shuffling and Dealing Simulation (Cont.)&amp;quot;&quot;/&gt;&lt;property id=&quot;20307&quot; value=&quot;424&quot;/&gt;&lt;/object&gt;&lt;object type=&quot;3&quot; unique_id=&quot;53949&quot;&gt;&lt;property id=&quot;20148&quot; value=&quot;5&quot;/&gt;&lt;property id=&quot;20300&quot; value=&quot;Slide 160 - &amp;quot;7.11  Case Study: Card Shuffling and Dealing Simulation (Cont.)&amp;quot;&quot;/&gt;&lt;property id=&quot;20307&quot; value=&quot;425&quot;/&gt;&lt;/object&gt;&lt;object type=&quot;3&quot; unique_id=&quot;53950&quot;&gt;&lt;property id=&quot;20148&quot; value=&quot;5&quot;/&gt;&lt;property id=&quot;20300&quot; value=&quot;Slide 161 - &amp;quot;7.12  Pointers to Functions&amp;quot;&quot;/&gt;&lt;property id=&quot;20307&quot; value=&quot;426&quot;/&gt;&lt;/object&gt;&lt;object type=&quot;3&quot; unique_id=&quot;53951&quot;&gt;&lt;property id=&quot;20148&quot; value=&quot;5&quot;/&gt;&lt;property id=&quot;20300&quot; value=&quot;Slide 162 - &amp;quot;7.12  Pointers to Functions (Cont.)&amp;quot;&quot;/&gt;&lt;property id=&quot;20307&quot; value=&quot;427&quot;/&gt;&lt;/object&gt;&lt;object type=&quot;3&quot; unique_id=&quot;53952&quot;&gt;&lt;property id=&quot;20148&quot; value=&quot;5&quot;/&gt;&lt;property id=&quot;20300&quot; value=&quot;Slide 163 - &amp;quot;7.12  Pointers to Functions (Cont.)&amp;quot;&quot;/&gt;&lt;property id=&quot;20307&quot; value=&quot;428&quot;/&gt;&lt;/object&gt;&lt;object type=&quot;3&quot; unique_id=&quot;53953&quot;&gt;&lt;property id=&quot;20148&quot; value=&quot;5&quot;/&gt;&lt;property id=&quot;20300&quot; value=&quot;Slide 169 - &amp;quot;7.12  Pointers to Functions (Cont.)&amp;quot;&quot;/&gt;&lt;property id=&quot;20307&quot; value=&quot;429&quot;/&gt;&lt;/object&gt;&lt;object type=&quot;3&quot; unique_id=&quot;53954&quot;&gt;&lt;property id=&quot;20148&quot; value=&quot;5&quot;/&gt;&lt;property id=&quot;20300&quot; value=&quot;Slide 170 - &amp;quot;7.12  Pointers to Functions (Cont.)&amp;quot;&quot;/&gt;&lt;property id=&quot;20307&quot; value=&quot;430&quot;/&gt;&lt;/object&gt;&lt;object type=&quot;3&quot; unique_id=&quot;53955&quot;&gt;&lt;property id=&quot;20148&quot; value=&quot;5&quot;/&gt;&lt;property id=&quot;20300&quot; value=&quot;Slide 171 - &amp;quot;7.12  Pointers to Functions (Cont.)&amp;quot;&quot;/&gt;&lt;property id=&quot;20307&quot; value=&quot;431&quot;/&gt;&lt;/object&gt;&lt;object type=&quot;3&quot; unique_id=&quot;53956&quot;&gt;&lt;property id=&quot;20148&quot; value=&quot;5&quot;/&gt;&lt;property id=&quot;20300&quot; value=&quot;Slide 172 - &amp;quot;7.12  Pointers to Functions (Cont.)&amp;quot;&quot;/&gt;&lt;property id=&quot;20307&quot; value=&quot;432&quot;/&gt;&lt;/object&gt;&lt;object type=&quot;3&quot; unique_id=&quot;53957&quot;&gt;&lt;property id=&quot;20148&quot; value=&quot;5&quot;/&gt;&lt;property id=&quot;20300&quot; value=&quot;Slide 173 - &amp;quot;7.12  Pointers to Functions (Cont.)&amp;quot;&quot;/&gt;&lt;property id=&quot;20307&quot; value=&quot;433&quot;/&gt;&lt;/object&gt;&lt;object type=&quot;3&quot; unique_id=&quot;53958&quot;&gt;&lt;property id=&quot;20148&quot; value=&quot;5&quot;/&gt;&lt;property id=&quot;20300&quot; value=&quot;Slide 174 - &amp;quot;7.12  Pointers to Functions (Cont.)&amp;quot;&quot;/&gt;&lt;property id=&quot;20307&quot; value=&quot;434&quot;/&gt;&lt;/object&gt;&lt;object type=&quot;3&quot; unique_id=&quot;53959&quot;&gt;&lt;property id=&quot;20148&quot; value=&quot;5&quot;/&gt;&lt;property id=&quot;20300&quot; value=&quot;Slide 178 - &amp;quot;7.12  Pointers to Functions (Cont.)&amp;quot;&quot;/&gt;&lt;property id=&quot;20307&quot; value=&quot;435&quot;/&gt;&lt;/object&gt;&lt;object type=&quot;3&quot; unique_id=&quot;53960&quot;&gt;&lt;property id=&quot;20148&quot; value=&quot;5&quot;/&gt;&lt;property id=&quot;20300&quot; value=&quot;Slide 179 - &amp;quot;7.13  Secure C Programming&amp;quot;&quot;/&gt;&lt;property id=&quot;20307&quot; value=&quot;436&quot;/&gt;&lt;/object&gt;&lt;object type=&quot;3&quot; unique_id=&quot;53961&quot;&gt;&lt;property id=&quot;20148&quot; value=&quot;5&quot;/&gt;&lt;property id=&quot;20300&quot; value=&quot;Slide 180 - &amp;quot;7.13  Secure C Programming (Cont.)&amp;quot;&quot;/&gt;&lt;property id=&quot;20307&quot; value=&quot;437&quot;/&gt;&lt;/object&gt;&lt;object type=&quot;3&quot; unique_id=&quot;53962&quot;&gt;&lt;property id=&quot;20148&quot; value=&quot;5&quot;/&gt;&lt;property id=&quot;20300&quot; value=&quot;Slide 181 - &amp;quot;7.13  Secure C Programming (Cont.)&amp;quot;&quot;/&gt;&lt;property id=&quot;20307&quot; value=&quot;438&quot;/&gt;&lt;/object&gt;&lt;object type=&quot;3&quot; unique_id=&quot;53963&quot;&gt;&lt;property id=&quot;20148&quot; value=&quot;5&quot;/&gt;&lt;property id=&quot;20300&quot; value=&quot;Slide 182 - &amp;quot;7.13  Secure C Programming (Cont.)&amp;quot;&quot;/&gt;&lt;property id=&quot;20307&quot; value=&quot;439&quot;/&gt;&lt;/object&gt;&lt;/object&gt;&lt;object type=&quot;8&quot; unique_id=&quot;12315&quot;&gt;&lt;/object&gt;&lt;/object&gt;&lt;/database&gt;"/>
  <p:tag name="SECTOMILLISECCONVERTED" val="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1144</TotalTime>
  <Words>6328</Words>
  <Application>Microsoft Office PowerPoint</Application>
  <PresentationFormat>On-screen Show (4:3)</PresentationFormat>
  <Paragraphs>687</Paragraphs>
  <Slides>135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135</vt:i4>
      </vt:variant>
    </vt:vector>
  </HeadingPairs>
  <TitlesOfParts>
    <vt:vector size="142" baseType="lpstr">
      <vt:lpstr>AGaramond Bold</vt:lpstr>
      <vt:lpstr>Arial</vt:lpstr>
      <vt:lpstr>Calibri</vt:lpstr>
      <vt:lpstr>Cambria</vt:lpstr>
      <vt:lpstr>Consolas</vt:lpstr>
      <vt:lpstr>Wingdings 3</vt:lpstr>
      <vt:lpstr>Office Theme</vt:lpstr>
      <vt:lpstr>Chapter 7 C Pointers</vt:lpstr>
      <vt:lpstr>7.1  Introduction</vt:lpstr>
      <vt:lpstr>7.2  Pointer Variable Definitions and Initialization</vt:lpstr>
      <vt:lpstr>7.2  Pointer Variable Definitions and Initialization (cont.)</vt:lpstr>
      <vt:lpstr>7.2  Pointer Variable Definitions and Initialization (cont.)</vt:lpstr>
      <vt:lpstr>7.2  Pointer Variable Definitions and Initialization (cont.)</vt:lpstr>
      <vt:lpstr>7.2  Pointer Variable Definitions and Initialization (cont.)</vt:lpstr>
      <vt:lpstr>7.3  Pointer Operators</vt:lpstr>
      <vt:lpstr>7.3  Pointer Operators (Cont.)</vt:lpstr>
      <vt:lpstr>7.3  Pointer Operators (Cont.)</vt:lpstr>
      <vt:lpstr>7.3  Pointer Operators (Cont.)</vt:lpstr>
      <vt:lpstr>PowerPoint Presentation</vt:lpstr>
      <vt:lpstr>PowerPoint Presentation</vt:lpstr>
      <vt:lpstr>PowerPoint Presentation</vt:lpstr>
      <vt:lpstr>7.4  Passing Arguments to Functions by Reference</vt:lpstr>
      <vt:lpstr>7.4  Passing Arguments to Functions by Reference (Cont.)</vt:lpstr>
      <vt:lpstr>7.4  Passing Arguments to Functions by Reference (Cont.)</vt:lpstr>
      <vt:lpstr>PowerPoint Presentation</vt:lpstr>
      <vt:lpstr>PowerPoint Presentation</vt:lpstr>
      <vt:lpstr>7.4  Passing Arguments to Functions by Reference (Cont.)</vt:lpstr>
      <vt:lpstr>PowerPoint Presentation</vt:lpstr>
      <vt:lpstr>PowerPoint Presentation</vt:lpstr>
      <vt:lpstr>7.4  Passing Arguments to Functions by Reference (Cont.)</vt:lpstr>
      <vt:lpstr>7.4  Passing Arguments to Functions by Reference (Cont.)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7.5  Using the const Qualifier with Pointers</vt:lpstr>
      <vt:lpstr>7.5  Using the const Qualifier with Pointers (Cont.)</vt:lpstr>
      <vt:lpstr>7.5  Using the const Qualifier with Pointers (Cont.)</vt:lpstr>
      <vt:lpstr>7.5  Using the const Qualifier with Pointers (Cont.)</vt:lpstr>
      <vt:lpstr>7.5.1  Converting a String to Uppercase Using a Non-Constant Pointer to Non-Constant Data</vt:lpstr>
      <vt:lpstr>7.5.1  Converting a String to Uppercase Using a Non-Constant Pointer to Non-Constant Data (Cont.)</vt:lpstr>
      <vt:lpstr>PowerPoint Presentation</vt:lpstr>
      <vt:lpstr>PowerPoint Presentation</vt:lpstr>
      <vt:lpstr>7.5.2  Printing a String One Character at a Time Using a Non-Constant Pointer to Constant Data</vt:lpstr>
      <vt:lpstr>7.5.2  Printing a String One Character at a Time Using a Non-Constant Pointer to Constant Data (Cont.)</vt:lpstr>
      <vt:lpstr>PowerPoint Presentation</vt:lpstr>
      <vt:lpstr>PowerPoint Presentation</vt:lpstr>
      <vt:lpstr>7.5.2  Printing a String One Character at a Time Using a Non-Constant Pointer to Constant Data (Cont.)</vt:lpstr>
      <vt:lpstr>7.5.2  Printing a String One Character at a Time Using a Non-Constant Pointer to Constant Data (Cont.)</vt:lpstr>
      <vt:lpstr>7.5.2  Printing a String One Character at a Time Using a Non-Constant Pointer to Constant Data (Cont.)</vt:lpstr>
      <vt:lpstr>7.5.2  Printing a String One Character at a Time Using a Non-Constant Pointer to Constant Data (Cont.)</vt:lpstr>
      <vt:lpstr>7.5.3  Attempting to Modify a Constant Pointer to Non-Constant Data</vt:lpstr>
      <vt:lpstr>7.5.3  Attempting to Modify a Constant Pointer to Non-Constant Data (Cont.)</vt:lpstr>
      <vt:lpstr>PowerPoint Presentation</vt:lpstr>
      <vt:lpstr>7.5.4  Attempting to Modify a Constant Pointer to Constant Data</vt:lpstr>
      <vt:lpstr>7.5  Using the const Qualifier with Pointers (Const.)</vt:lpstr>
      <vt:lpstr>PowerPoint Presentation</vt:lpstr>
      <vt:lpstr>7.6  Bubble Sort Using Pass-by-Reference</vt:lpstr>
      <vt:lpstr>7.6  Bubble Sort Using Pass-by-Reference (Cont.)</vt:lpstr>
      <vt:lpstr>7.6  Bubble Sort Using Pass-by-Reference (Cont.)</vt:lpstr>
      <vt:lpstr>PowerPoint Presentation</vt:lpstr>
      <vt:lpstr>PowerPoint Presentation</vt:lpstr>
      <vt:lpstr>PowerPoint Presentation</vt:lpstr>
      <vt:lpstr>PowerPoint Presentation</vt:lpstr>
      <vt:lpstr>7.6  Bubble Sort Using Pass-by-Reference (Cont.)</vt:lpstr>
      <vt:lpstr>7.6  Bubble Sort Using Pass-by-Reference (Cont.)</vt:lpstr>
      <vt:lpstr>7.6  Bubble Sort Using Pass-by-Reference (Cont.)</vt:lpstr>
      <vt:lpstr>7.6  Bubble Sort Using Pass-by-Reference (Cont.)</vt:lpstr>
      <vt:lpstr>7.6  Bubble Sort Using Pass-by-Reference (Cont.)</vt:lpstr>
      <vt:lpstr>7.6  Bubble Sort Using Pass-by-Reference (Cont.)</vt:lpstr>
      <vt:lpstr>7.7  sizeof Operator</vt:lpstr>
      <vt:lpstr>PowerPoint Presentation</vt:lpstr>
      <vt:lpstr>PowerPoint Presentation</vt:lpstr>
      <vt:lpstr>7.7  sizeof Operator (Cont.)</vt:lpstr>
      <vt:lpstr>7.7  sizeof Operator (Cont.)</vt:lpstr>
      <vt:lpstr>7.7  sizeof Operator (Cont.)</vt:lpstr>
      <vt:lpstr>PowerPoint Presentation</vt:lpstr>
      <vt:lpstr>PowerPoint Presentation</vt:lpstr>
      <vt:lpstr>7.7  sizeof Operator (Cont.)</vt:lpstr>
      <vt:lpstr>7.8  Pointer Expressions and Pointer Arithmetic</vt:lpstr>
      <vt:lpstr>7.8  Pointer Expressions and Pointer Arithmetic (Cont.)</vt:lpstr>
      <vt:lpstr>7.8  Pointer Expressions and Pointer Arithmetic (Cont.)</vt:lpstr>
      <vt:lpstr>7.8  Pointer Expressions and Pointer Arithmetic (Cont.)</vt:lpstr>
      <vt:lpstr>7.8  Pointer Expressions and Pointer Arithmetic (Cont.)</vt:lpstr>
      <vt:lpstr>7.8  Pointer Expressions and Pointer Arithmetic (Cont.)</vt:lpstr>
      <vt:lpstr>7.8  Pointer Expressions and Pointer Arithmetic (Cont.)</vt:lpstr>
      <vt:lpstr>7.8  Pointer Expressions and Pointer Arithmetic (Cont.)</vt:lpstr>
      <vt:lpstr>7.8  Pointer Expressions and Pointer Arithmetic (Cont.)</vt:lpstr>
      <vt:lpstr>7.9  Relationship between Pointers and Arrays</vt:lpstr>
      <vt:lpstr>7.9  Relationship between Pointers and Arrays (Cont.)</vt:lpstr>
      <vt:lpstr>7.9  Relationship between Pointers and Arrays (Cont.)</vt:lpstr>
      <vt:lpstr>7.9  Relationship between Pointers and Arrays (Cont.)</vt:lpstr>
      <vt:lpstr>7.9  Relationship between Pointers and Arrays (Cont.)</vt:lpstr>
      <vt:lpstr>7.9  Relationship between Pointers and Arrays (Cont.)</vt:lpstr>
      <vt:lpstr>PowerPoint Presentation</vt:lpstr>
      <vt:lpstr>PowerPoint Presentation</vt:lpstr>
      <vt:lpstr>PowerPoint Presentation</vt:lpstr>
      <vt:lpstr>7.9  Relationship between Pointers and Arrays (Cont.)</vt:lpstr>
      <vt:lpstr>PowerPoint Presentation</vt:lpstr>
      <vt:lpstr>PowerPoint Presentation</vt:lpstr>
      <vt:lpstr>7.9  Relationship between Pointers and Arrays (Cont.)</vt:lpstr>
      <vt:lpstr>7.9  Relationship between Pointers and Arrays (Cont.)</vt:lpstr>
      <vt:lpstr>7.9  Relationship between Pointers and Arrays (Cont.)</vt:lpstr>
      <vt:lpstr>7.9  Relationship between Pointers and Arrays (Cont.)</vt:lpstr>
      <vt:lpstr>7.10  Arrays of Pointers</vt:lpstr>
      <vt:lpstr>7.10  Arrays of Pointers (Cont.)</vt:lpstr>
      <vt:lpstr>7.10  Arrays of Pointers (Cont.)</vt:lpstr>
      <vt:lpstr>7.10  Arrays of Pointers (Cont.)</vt:lpstr>
      <vt:lpstr>7.11  Case Study: Card Shuffling and Dealing Simulation</vt:lpstr>
      <vt:lpstr>7.11  Case Study: Card Shuffling and Dealing Simulation (Cont.)</vt:lpstr>
      <vt:lpstr>7.11  Case Study: Card Shuffling and Dealing Simulation (Cont.)</vt:lpstr>
      <vt:lpstr>7.11  Case Study: Card Shuffling and Dealing Simulation (Cont.)</vt:lpstr>
      <vt:lpstr>7.11  Case Study: Card Shuffling and Dealing Simulation (Cont.)</vt:lpstr>
      <vt:lpstr>7.11  Case Study: Card Shuffling and Dealing Simulation (Cont.)</vt:lpstr>
      <vt:lpstr>7.11  Case Study: Card Shuffling and Dealing Simulation (Cont.)</vt:lpstr>
      <vt:lpstr>7.11  Case Study: Card Shuffling and Dealing Simulation (Cont.)</vt:lpstr>
      <vt:lpstr>7.11  Case Study: Card Shuffling and Dealing Simulation (Cont.)</vt:lpstr>
      <vt:lpstr>7.11  Case Study: Card Shuffling and Dealing Simulation (Cont.)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7.12  Pointers to Functions</vt:lpstr>
      <vt:lpstr>7.12  Pointers to Functions (Cont.)</vt:lpstr>
      <vt:lpstr>7.12  Pointers to Functions (Cont.)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7.12  Pointers to Functions (Cont.)</vt:lpstr>
      <vt:lpstr>7.12  Pointers to Functions (Cont.)</vt:lpstr>
      <vt:lpstr>7.12  Pointers to Functions (Cont.)</vt:lpstr>
      <vt:lpstr>7.12  Pointers to Functions (Cont.)</vt:lpstr>
      <vt:lpstr>7.12  Pointers to Functions (Cont.)</vt:lpstr>
      <vt:lpstr>7.12  Pointers to Functions (Cont.)</vt:lpstr>
      <vt:lpstr>PowerPoint Presentation</vt:lpstr>
      <vt:lpstr>PowerPoint Presentation</vt:lpstr>
      <vt:lpstr>PowerPoint Presentation</vt:lpstr>
      <vt:lpstr>7.12  Pointers to Functions (Cont.)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Windows User</dc:creator>
  <cp:lastModifiedBy>irem pc</cp:lastModifiedBy>
  <cp:revision>150</cp:revision>
  <dcterms:created xsi:type="dcterms:W3CDTF">2015-04-27T18:54:13Z</dcterms:created>
  <dcterms:modified xsi:type="dcterms:W3CDTF">2022-04-17T11:12:50Z</dcterms:modified>
</cp:coreProperties>
</file>